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68" r:id="rId14"/>
    <p:sldId id="269" r:id="rId15"/>
    <p:sldId id="270" r:id="rId16"/>
    <p:sldId id="272" r:id="rId17"/>
    <p:sldId id="274"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1AEAE-E86C-4231-93F4-F3CD617422F3}" v="10" dt="2023-12-03T18:49:28.463"/>
    <p1510:client id="{5BCF48ED-2B97-453F-A628-21679F88D236}" v="11" dt="2023-11-26T21:27:50.6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3" d="100"/>
          <a:sy n="73" d="100"/>
        </p:scale>
        <p:origin x="38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l-GR"/>
              <a:t>Κάντε κλικ για να επεξεργαστείτε τον τίτλο υποδείγματος</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a:p>
        </p:txBody>
      </p:sp>
      <p:sp>
        <p:nvSpPr>
          <p:cNvPr id="4" name="Date Placeholder 3"/>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286205560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D8B860A-ADFA-48CB-8E51-DD55268F7675}" type="datetimeFigureOut">
              <a:rPr lang="el-GR" smtClean="0"/>
              <a:t>3/12/2023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60029834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l-GR"/>
              <a:t>Κάντε κλικ για να επεξεργαστείτε τον τίτλο υποδείγματος</a:t>
            </a:r>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233447880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l-GR"/>
              <a:t>Κάντε κλικ για να επεξεργαστείτε τον τίτλο υποδείγματος</a:t>
            </a:r>
            <a:endParaRPr lang="en-US"/>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B2DB3E-12F7-404C-BB9D-927E96AF27A8}"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67664797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122294397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8B860A-ADFA-48CB-8E51-DD55268F7675}" type="datetimeFigureOut">
              <a:rPr lang="el-GR" smtClean="0"/>
              <a:t>3/12/2023</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8213599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D8B860A-ADFA-48CB-8E51-DD55268F7675}" type="datetimeFigureOut">
              <a:rPr lang="el-GR" smtClean="0"/>
              <a:t>3/12/2023</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232513652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149641367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181015585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3"/>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80447468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361038345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Date Placeholder 4"/>
          <p:cNvSpPr>
            <a:spLocks noGrp="1"/>
          </p:cNvSpPr>
          <p:nvPr>
            <p:ph type="dt" sz="half" idx="10"/>
          </p:nvPr>
        </p:nvSpPr>
        <p:spPr/>
        <p:txBody>
          <a:bodyPr/>
          <a:lstStyle/>
          <a:p>
            <a:fld id="{7D8B860A-ADFA-48CB-8E51-DD55268F7675}" type="datetimeFigureOut">
              <a:rPr lang="el-GR" smtClean="0"/>
              <a:t>3/12/2023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22503689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7" name="Date Placeholder 6"/>
          <p:cNvSpPr>
            <a:spLocks noGrp="1"/>
          </p:cNvSpPr>
          <p:nvPr>
            <p:ph type="dt" sz="half" idx="10"/>
          </p:nvPr>
        </p:nvSpPr>
        <p:spPr/>
        <p:txBody>
          <a:bodyPr/>
          <a:lstStyle/>
          <a:p>
            <a:fld id="{7D8B860A-ADFA-48CB-8E51-DD55268F7675}" type="datetimeFigureOut">
              <a:rPr lang="el-GR" smtClean="0"/>
              <a:t>3/12/2023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192640009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7" name="Date Placeholder 2"/>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391420224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411054554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7D8B860A-ADFA-48CB-8E51-DD55268F7675}" type="datetimeFigureOut">
              <a:rPr lang="el-GR" smtClean="0"/>
              <a:t>3/12/2023</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308398132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D8B860A-ADFA-48CB-8E51-DD55268F7675}" type="datetimeFigureOut">
              <a:rPr lang="el-GR" smtClean="0"/>
              <a:t>3/12/2023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DB2DB3E-12F7-404C-BB9D-927E96AF27A8}" type="slidenum">
              <a:rPr lang="el-GR" smtClean="0"/>
              <a:t>‹#›</a:t>
            </a:fld>
            <a:endParaRPr lang="el-GR"/>
          </a:p>
        </p:txBody>
      </p:sp>
    </p:spTree>
    <p:extLst>
      <p:ext uri="{BB962C8B-B14F-4D97-AF65-F5344CB8AC3E}">
        <p14:creationId xmlns:p14="http://schemas.microsoft.com/office/powerpoint/2010/main" val="423119273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D8B860A-ADFA-48CB-8E51-DD55268F7675}" type="datetimeFigureOut">
              <a:rPr lang="el-GR" smtClean="0"/>
              <a:t>3/12/2023</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DB2DB3E-12F7-404C-BB9D-927E96AF27A8}" type="slidenum">
              <a:rPr lang="el-GR" smtClean="0"/>
              <a:t>‹#›</a:t>
            </a:fld>
            <a:endParaRPr lang="el-GR"/>
          </a:p>
        </p:txBody>
      </p:sp>
    </p:spTree>
    <p:extLst>
      <p:ext uri="{BB962C8B-B14F-4D97-AF65-F5344CB8AC3E}">
        <p14:creationId xmlns:p14="http://schemas.microsoft.com/office/powerpoint/2010/main" val="38939495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spd="slow">
    <p:push dir="u"/>
  </p:transition>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awspot.gr/node/23643"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ec.europa.eu/commission/index_e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www.consilium.europa.eu/el/home/" TargetMode="External"/><Relationship Id="rId5" Type="http://schemas.openxmlformats.org/officeDocument/2006/relationships/hyperlink" Target="http://www.consilium.europa.eu/el/european-council/" TargetMode="External"/><Relationship Id="rId4" Type="http://schemas.openxmlformats.org/officeDocument/2006/relationships/hyperlink" Target="http://www.europarl.europa.eu/portal/e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26" name="Picture 2" descr="Η Ευρωπαϊκή Ένωση, στιγμιαία και σε διάρκεια - GREEK MEDIA GROUP">
            <a:extLst>
              <a:ext uri="{FF2B5EF4-FFF2-40B4-BE49-F238E27FC236}">
                <a16:creationId xmlns:a16="http://schemas.microsoft.com/office/drawing/2014/main" id="{4FBEEC06-5AF9-C017-89DD-D4B73FAE77AF}"/>
              </a:ext>
            </a:extLst>
          </p:cNvPr>
          <p:cNvPicPr>
            <a:picLocks noChangeAspect="1" noChangeArrowheads="1"/>
          </p:cNvPicPr>
          <p:nvPr/>
        </p:nvPicPr>
        <p:blipFill rotWithShape="1">
          <a:blip r:embed="rId3">
            <a:duotone>
              <a:prstClr val="black"/>
              <a:schemeClr val="accent5">
                <a:tint val="45000"/>
                <a:satMod val="400000"/>
              </a:schemeClr>
            </a:duotone>
            <a:alphaModFix amt="25000"/>
            <a:extLst>
              <a:ext uri="{28A0092B-C50C-407E-A947-70E740481C1C}">
                <a14:useLocalDpi xmlns:a14="http://schemas.microsoft.com/office/drawing/2010/main" val="0"/>
              </a:ext>
            </a:extLst>
          </a:blip>
          <a:srcRect t="9091" r="22828"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655850AC-9A47-F746-433C-AB556B234BD0}"/>
              </a:ext>
            </a:extLst>
          </p:cNvPr>
          <p:cNvSpPr>
            <a:spLocks noGrp="1"/>
          </p:cNvSpPr>
          <p:nvPr>
            <p:ph type="ctrTitle"/>
          </p:nvPr>
        </p:nvSpPr>
        <p:spPr>
          <a:xfrm>
            <a:off x="1154955" y="1447800"/>
            <a:ext cx="8825658" cy="3329581"/>
          </a:xfrm>
        </p:spPr>
        <p:txBody>
          <a:bodyPr>
            <a:normAutofit/>
          </a:bodyPr>
          <a:lstStyle/>
          <a:p>
            <a:r>
              <a:rPr lang="el-GR" sz="6700" dirty="0"/>
              <a:t>Βασικά στοιχεία των θεσμών της Ευρωπαϊκής Ένωσης</a:t>
            </a:r>
          </a:p>
        </p:txBody>
      </p:sp>
      <p:sp>
        <p:nvSpPr>
          <p:cNvPr id="3" name="Υπότιτλος 2">
            <a:extLst>
              <a:ext uri="{FF2B5EF4-FFF2-40B4-BE49-F238E27FC236}">
                <a16:creationId xmlns:a16="http://schemas.microsoft.com/office/drawing/2014/main" id="{4332A0E8-902F-B79C-F397-FB3A61FF9E04}"/>
              </a:ext>
            </a:extLst>
          </p:cNvPr>
          <p:cNvSpPr>
            <a:spLocks noGrp="1"/>
          </p:cNvSpPr>
          <p:nvPr>
            <p:ph type="subTitle" idx="1"/>
          </p:nvPr>
        </p:nvSpPr>
        <p:spPr>
          <a:xfrm>
            <a:off x="1154955" y="5117015"/>
            <a:ext cx="8825658" cy="861420"/>
          </a:xfrm>
        </p:spPr>
        <p:txBody>
          <a:bodyPr>
            <a:noAutofit/>
          </a:bodyPr>
          <a:lstStyle/>
          <a:p>
            <a:pPr>
              <a:lnSpc>
                <a:spcPct val="90000"/>
              </a:lnSpc>
            </a:pPr>
            <a:r>
              <a:rPr lang="el-GR" sz="1800" dirty="0">
                <a:latin typeface="Calibri" panose="020F0502020204030204" pitchFamily="34" charset="0"/>
                <a:cs typeface="Calibri" panose="020F0502020204030204" pitchFamily="34" charset="0"/>
              </a:rPr>
              <a:t>Λευθεριώτης Κωνσταντίνος</a:t>
            </a:r>
          </a:p>
          <a:p>
            <a:pPr>
              <a:lnSpc>
                <a:spcPct val="90000"/>
              </a:lnSpc>
            </a:pPr>
            <a:r>
              <a:rPr lang="el-GR" sz="1800" dirty="0">
                <a:latin typeface="Calibri" panose="020F0502020204030204" pitchFamily="34" charset="0"/>
                <a:cs typeface="Calibri" panose="020F0502020204030204" pitchFamily="34" charset="0"/>
              </a:rPr>
              <a:t>Κατραμίδη Δέσποινα</a:t>
            </a:r>
          </a:p>
          <a:p>
            <a:pPr>
              <a:lnSpc>
                <a:spcPct val="90000"/>
              </a:lnSpc>
            </a:pPr>
            <a:r>
              <a:rPr lang="el-GR" sz="1800" dirty="0">
                <a:latin typeface="Calibri" panose="020F0502020204030204" pitchFamily="34" charset="0"/>
                <a:cs typeface="Calibri" panose="020F0502020204030204" pitchFamily="34" charset="0"/>
              </a:rPr>
              <a:t>Παπαδάκη Εμμανουέλα</a:t>
            </a:r>
          </a:p>
          <a:p>
            <a:pPr>
              <a:lnSpc>
                <a:spcPct val="90000"/>
              </a:lnSpc>
            </a:pPr>
            <a:r>
              <a:rPr lang="el-GR" sz="1800" dirty="0">
                <a:latin typeface="Calibri" panose="020F0502020204030204" pitchFamily="34" charset="0"/>
                <a:cs typeface="Calibri" panose="020F0502020204030204" pitchFamily="34" charset="0"/>
              </a:rPr>
              <a:t>Σύρμου Βασιλική</a:t>
            </a:r>
          </a:p>
        </p:txBody>
      </p:sp>
      <p:sp>
        <p:nvSpPr>
          <p:cNvPr id="1031" name="Rectangle 1030">
            <a:extLst>
              <a:ext uri="{FF2B5EF4-FFF2-40B4-BE49-F238E27FC236}">
                <a16:creationId xmlns:a16="http://schemas.microsoft.com/office/drawing/2014/main" id="{C885E190-58DD-42DD-A4A8-401E15C92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71121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544BBCD3-AFB9-BBB5-9C8D-D3121571DF2D}"/>
              </a:ext>
            </a:extLst>
          </p:cNvPr>
          <p:cNvSpPr>
            <a:spLocks noGrp="1"/>
          </p:cNvSpPr>
          <p:nvPr>
            <p:ph idx="1"/>
          </p:nvPr>
        </p:nvSpPr>
        <p:spPr>
          <a:xfrm>
            <a:off x="5204109" y="1143000"/>
            <a:ext cx="5919503" cy="4470821"/>
          </a:xfrm>
        </p:spPr>
        <p:txBody>
          <a:bodyPr>
            <a:normAutofit fontScale="70000" lnSpcReduction="20000"/>
          </a:bodyPr>
          <a:lstStyle/>
          <a:p>
            <a:pPr>
              <a:lnSpc>
                <a:spcPct val="90000"/>
              </a:lnSpc>
            </a:pPr>
            <a:r>
              <a:rPr lang="el-GR" sz="2600" dirty="0">
                <a:latin typeface="Calibri" panose="020F0502020204030204" pitchFamily="34" charset="0"/>
                <a:cs typeface="Calibri" panose="020F0502020204030204" pitchFamily="34" charset="0"/>
              </a:rPr>
              <a:t>Μέλη Ευρωπαϊκού Συμβουλίου</a:t>
            </a:r>
          </a:p>
          <a:p>
            <a:pPr>
              <a:lnSpc>
                <a:spcPct val="90000"/>
              </a:lnSpc>
            </a:pPr>
            <a:endParaRPr lang="el-GR" sz="2600" dirty="0">
              <a:latin typeface="Calibri" panose="020F0502020204030204" pitchFamily="34" charset="0"/>
              <a:cs typeface="Calibri" panose="020F0502020204030204" pitchFamily="34" charset="0"/>
            </a:endParaRPr>
          </a:p>
          <a:p>
            <a:pPr marL="0" indent="0">
              <a:lnSpc>
                <a:spcPct val="90000"/>
              </a:lnSpc>
              <a:buNone/>
            </a:pPr>
            <a:r>
              <a:rPr lang="el-GR" sz="2600" dirty="0">
                <a:latin typeface="Calibri" panose="020F0502020204030204" pitchFamily="34" charset="0"/>
                <a:cs typeface="Calibri" panose="020F0502020204030204" pitchFamily="34" charset="0"/>
              </a:rPr>
              <a:t>Το Συμβούλιο της ΕΕ δεν έχει μόνιμα μέλη. Συνέρχεται σε 10 διαφορετικές συνθέσεις, καθεμία από τις οποίες αντιστοιχεί στον υπό συζήτηση τομέα πολιτικής. Ανάλογα με τη σύνθεση, κάθε χώρα εκπροσωπείται από τον υπουργό που είναι αρμόδιος για τον αντίστοιχο τομέα πολιτικής</a:t>
            </a:r>
          </a:p>
          <a:p>
            <a:pPr>
              <a:lnSpc>
                <a:spcPct val="90000"/>
              </a:lnSpc>
            </a:pPr>
            <a:r>
              <a:rPr lang="el-GR" sz="2600" dirty="0">
                <a:latin typeface="Calibri" panose="020F0502020204030204" pitchFamily="34" charset="0"/>
                <a:cs typeface="Calibri" panose="020F0502020204030204" pitchFamily="34" charset="0"/>
              </a:rPr>
              <a:t>Πώς αποφασίζει το Συμβούλιο</a:t>
            </a:r>
          </a:p>
          <a:p>
            <a:pPr marL="0" indent="0">
              <a:lnSpc>
                <a:spcPct val="90000"/>
              </a:lnSpc>
              <a:buNone/>
            </a:pPr>
            <a:r>
              <a:rPr lang="el-GR" sz="2600" dirty="0">
                <a:latin typeface="Calibri" panose="020F0502020204030204" pitchFamily="34" charset="0"/>
                <a:cs typeface="Calibri" panose="020F0502020204030204" pitchFamily="34" charset="0"/>
              </a:rPr>
              <a:t>Για τη λήψη αποφάσεων απαιτείται συνήθως ειδική πλειοψηφία, δηλαδή: </a:t>
            </a:r>
          </a:p>
          <a:p>
            <a:pPr marL="0" indent="0">
              <a:lnSpc>
                <a:spcPct val="90000"/>
              </a:lnSpc>
              <a:buNone/>
            </a:pPr>
            <a:r>
              <a:rPr lang="el-GR" sz="2600" dirty="0">
                <a:latin typeface="Calibri" panose="020F0502020204030204" pitchFamily="34" charset="0"/>
                <a:cs typeface="Calibri" panose="020F0502020204030204" pitchFamily="34" charset="0"/>
              </a:rPr>
              <a:t>o	υπερψήφιση της απόφασης από το 55% των χωρών (δηλαδή, με τα 27 σημερινά κράτη μέλη, 15 χώρες)</a:t>
            </a:r>
          </a:p>
          <a:p>
            <a:pPr marL="0" indent="0">
              <a:lnSpc>
                <a:spcPct val="90000"/>
              </a:lnSpc>
              <a:buNone/>
            </a:pPr>
            <a:r>
              <a:rPr lang="el-GR" sz="2600" dirty="0">
                <a:latin typeface="Calibri" panose="020F0502020204030204" pitchFamily="34" charset="0"/>
                <a:cs typeface="Calibri" panose="020F0502020204030204" pitchFamily="34" charset="0"/>
              </a:rPr>
              <a:t>o	υποστήριξη της απόφασης από τα κράτη μέλη που αντιστοιχούν τουλάχιστον στο 65% του συνολικού πληθυσμού της ΕΕ.</a:t>
            </a:r>
          </a:p>
          <a:p>
            <a:pPr marL="0" indent="0">
              <a:lnSpc>
                <a:spcPct val="90000"/>
              </a:lnSpc>
              <a:buNone/>
            </a:pPr>
            <a:r>
              <a:rPr lang="el-GR" sz="2600" dirty="0">
                <a:latin typeface="Calibri" panose="020F0502020204030204" pitchFamily="34" charset="0"/>
                <a:cs typeface="Calibri" panose="020F0502020204030204" pitchFamily="34" charset="0"/>
              </a:rPr>
              <a:t>Για να αποτραπεί η λήψη μιας απόφασης, απαιτούνται τουλάχιστον 4 χώρες (που να αντιπροσωπεύουν το 35% τουλάχιστον του συνολικού πληθυσμού της ΕΕ).</a:t>
            </a:r>
          </a:p>
          <a:p>
            <a:pPr>
              <a:lnSpc>
                <a:spcPct val="90000"/>
              </a:lnSpc>
            </a:pPr>
            <a:endParaRPr lang="el-GR" sz="1400" dirty="0"/>
          </a:p>
        </p:txBody>
      </p:sp>
    </p:spTree>
    <p:extLst>
      <p:ext uri="{BB962C8B-B14F-4D97-AF65-F5344CB8AC3E}">
        <p14:creationId xmlns:p14="http://schemas.microsoft.com/office/powerpoint/2010/main" val="2802016661"/>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050" name="Picture 2" descr="Ευρωπαϊκή Επιτροπή: Επανέλεγχος Ουγγαρίας - Πολωνίας για τις αρχές ...">
            <a:extLst>
              <a:ext uri="{FF2B5EF4-FFF2-40B4-BE49-F238E27FC236}">
                <a16:creationId xmlns:a16="http://schemas.microsoft.com/office/drawing/2014/main" id="{5B07004A-2893-2504-6773-6A66F36DD2C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4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8D489E29-742E-4D34-AB08-CE3217805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053153" y="1320127"/>
            <a:ext cx="4812846" cy="4195481"/>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97DF0D4-CC9F-B998-8B0C-9AF03C6E4B8E}"/>
              </a:ext>
            </a:extLst>
          </p:cNvPr>
          <p:cNvSpPr>
            <a:spLocks noGrp="1"/>
          </p:cNvSpPr>
          <p:nvPr>
            <p:ph type="title"/>
          </p:nvPr>
        </p:nvSpPr>
        <p:spPr>
          <a:xfrm>
            <a:off x="6374887" y="1641860"/>
            <a:ext cx="4204298" cy="1034728"/>
          </a:xfrm>
        </p:spPr>
        <p:txBody>
          <a:bodyPr>
            <a:normAutofit/>
          </a:bodyPr>
          <a:lstStyle/>
          <a:p>
            <a:r>
              <a:rPr lang="el-GR" sz="2800"/>
              <a:t>Ευρωπαϊκή Επιτροπή- Τι είναι</a:t>
            </a:r>
          </a:p>
        </p:txBody>
      </p:sp>
      <p:sp>
        <p:nvSpPr>
          <p:cNvPr id="3" name="Θέση περιεχομένου 2">
            <a:extLst>
              <a:ext uri="{FF2B5EF4-FFF2-40B4-BE49-F238E27FC236}">
                <a16:creationId xmlns:a16="http://schemas.microsoft.com/office/drawing/2014/main" id="{C6C2AF3E-DB95-662A-B8B3-7B48AD529BDD}"/>
              </a:ext>
            </a:extLst>
          </p:cNvPr>
          <p:cNvSpPr>
            <a:spLocks noGrp="1"/>
          </p:cNvSpPr>
          <p:nvPr>
            <p:ph idx="1"/>
          </p:nvPr>
        </p:nvSpPr>
        <p:spPr>
          <a:xfrm>
            <a:off x="6374886" y="2809812"/>
            <a:ext cx="4169380" cy="2384064"/>
          </a:xfrm>
        </p:spPr>
        <p:txBody>
          <a:bodyPr vert="horz" lIns="91440" tIns="45720" rIns="91440" bIns="45720" rtlCol="0" anchor="t">
            <a:noAutofit/>
          </a:bodyPr>
          <a:lstStyle/>
          <a:p>
            <a:pPr marL="0" indent="0">
              <a:lnSpc>
                <a:spcPct val="90000"/>
              </a:lnSpc>
              <a:buNone/>
            </a:pPr>
            <a:r>
              <a:rPr lang="el-GR" sz="1800" dirty="0">
                <a:effectLst/>
                <a:latin typeface="Calibri"/>
                <a:ea typeface="Calibri" panose="020F0502020204030204" pitchFamily="34" charset="0"/>
                <a:cs typeface="Times New Roman"/>
              </a:rPr>
              <a:t>Η Ευρωπαϊκή Επιτροπή (αναφέρεται συχνά ως Κομισιόν) είναι θεσμικό εκτελεστικό όργανο της Ευρωπαϊκής ένωσης, με απώτερο σκοπό την προστασία των κοινοτικών συμφερόντων των κρατών μελών της Ένωσης. Ιδρύθηκε το 1958 και έχει ως έδρα τις Βρυξέλλες, διατηρώντας επίσης γραφεία στο Λουξεμβούργο και αντιπροσωπείες σε όλες τις χώρες της Ένωσης.</a:t>
            </a:r>
          </a:p>
          <a:p>
            <a:pPr marL="0" indent="0">
              <a:lnSpc>
                <a:spcPct val="90000"/>
              </a:lnSpc>
              <a:buNone/>
            </a:pPr>
            <a:endParaRPr lang="el-GR" sz="1500"/>
          </a:p>
        </p:txBody>
      </p:sp>
    </p:spTree>
    <p:extLst>
      <p:ext uri="{BB962C8B-B14F-4D97-AF65-F5344CB8AC3E}">
        <p14:creationId xmlns:p14="http://schemas.microsoft.com/office/powerpoint/2010/main" val="1207250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B6DEF4-E482-56B5-1CBF-222205040F8E}"/>
              </a:ext>
            </a:extLst>
          </p:cNvPr>
          <p:cNvSpPr>
            <a:spLocks noGrp="1"/>
          </p:cNvSpPr>
          <p:nvPr>
            <p:ph type="title"/>
          </p:nvPr>
        </p:nvSpPr>
        <p:spPr>
          <a:xfrm>
            <a:off x="496389" y="174044"/>
            <a:ext cx="9404723" cy="1400530"/>
          </a:xfrm>
        </p:spPr>
        <p:txBody>
          <a:bodyPr/>
          <a:lstStyle/>
          <a:p>
            <a:r>
              <a:rPr lang="el-GR" dirty="0"/>
              <a:t>Με τι ασχολείται</a:t>
            </a:r>
          </a:p>
        </p:txBody>
      </p:sp>
      <p:sp>
        <p:nvSpPr>
          <p:cNvPr id="3" name="Θέση περιεχομένου 2">
            <a:extLst>
              <a:ext uri="{FF2B5EF4-FFF2-40B4-BE49-F238E27FC236}">
                <a16:creationId xmlns:a16="http://schemas.microsoft.com/office/drawing/2014/main" id="{F6554A48-B2DC-90D7-2645-F5F8672F0707}"/>
              </a:ext>
            </a:extLst>
          </p:cNvPr>
          <p:cNvSpPr>
            <a:spLocks noGrp="1"/>
          </p:cNvSpPr>
          <p:nvPr>
            <p:ph sz="half" idx="1"/>
          </p:nvPr>
        </p:nvSpPr>
        <p:spPr>
          <a:xfrm>
            <a:off x="452846" y="1254034"/>
            <a:ext cx="5974079" cy="4902027"/>
          </a:xfrm>
        </p:spPr>
        <p:txBody>
          <a:bodyPr>
            <a:normAutofit fontScale="25000" lnSpcReduction="20000"/>
          </a:bodyPr>
          <a:lstStyle/>
          <a:p>
            <a:r>
              <a:rPr lang="el-GR" sz="5500" dirty="0">
                <a:latin typeface="Calibri" panose="020F0502020204030204" pitchFamily="34" charset="0"/>
                <a:cs typeface="Calibri" panose="020F0502020204030204" pitchFamily="34" charset="0"/>
              </a:rPr>
              <a:t>1</a:t>
            </a:r>
            <a:r>
              <a:rPr lang="el-GR" sz="7200" dirty="0">
                <a:latin typeface="Calibri" panose="020F0502020204030204" pitchFamily="34" charset="0"/>
                <a:cs typeface="Calibri" panose="020F0502020204030204" pitchFamily="34" charset="0"/>
              </a:rPr>
              <a:t>. Προτείνει νέους νόμους</a:t>
            </a:r>
          </a:p>
          <a:p>
            <a:pPr marL="0" indent="0">
              <a:buNone/>
            </a:pPr>
            <a:r>
              <a:rPr lang="el-GR" sz="7200" dirty="0">
                <a:latin typeface="Calibri" panose="020F0502020204030204" pitchFamily="34" charset="0"/>
                <a:cs typeface="Calibri" panose="020F0502020204030204" pitchFamily="34" charset="0"/>
              </a:rPr>
              <a:t>    Η Επιτροπή είναι το μόνο όργανο της ΕΕ το οποίο υποβάλλει νομοθετικές προτάσεις για έγκριση από το                     Κοινοβούλιο και το Συμβούλιο, και το οποίο:</a:t>
            </a:r>
          </a:p>
          <a:p>
            <a:pPr marL="0" indent="0">
              <a:buNone/>
            </a:pPr>
            <a:r>
              <a:rPr lang="el-GR" sz="7200" dirty="0">
                <a:latin typeface="Calibri" panose="020F0502020204030204" pitchFamily="34" charset="0"/>
                <a:cs typeface="Calibri" panose="020F0502020204030204" pitchFamily="34" charset="0"/>
              </a:rPr>
              <a:t>Α) Προστατεύει τα συμφέροντα της ΕΕ και των πολιτών της σε ζητήματα που δεν μπορούν να αντιμετωπιστούν αποτελεσματικά σε εθνικό επίπεδο</a:t>
            </a:r>
          </a:p>
          <a:p>
            <a:pPr marL="0" indent="0">
              <a:buNone/>
            </a:pPr>
            <a:r>
              <a:rPr lang="el-GR" sz="7200" dirty="0">
                <a:latin typeface="Calibri" panose="020F0502020204030204" pitchFamily="34" charset="0"/>
                <a:cs typeface="Calibri" panose="020F0502020204030204" pitchFamily="34" charset="0"/>
              </a:rPr>
              <a:t>Β)Αποσαφηνίζει τεχνικές λεπτομέρειες, αφού συμβουλευτεί εμπειρογνώμονες και το κοινό</a:t>
            </a:r>
          </a:p>
          <a:p>
            <a:r>
              <a:rPr lang="el-GR" sz="7200" dirty="0">
                <a:latin typeface="Calibri" panose="020F0502020204030204" pitchFamily="34" charset="0"/>
                <a:cs typeface="Calibri" panose="020F0502020204030204" pitchFamily="34" charset="0"/>
              </a:rPr>
              <a:t>2. Διαχειρίζεται τις πολιτικές της ΕΕ και κατανέμει τους χρηματοδοτικούς πόρους της ΕΕ</a:t>
            </a:r>
          </a:p>
          <a:p>
            <a:pPr marL="0" indent="0">
              <a:buNone/>
            </a:pPr>
            <a:r>
              <a:rPr lang="el-GR" sz="7200" dirty="0">
                <a:latin typeface="Calibri" panose="020F0502020204030204" pitchFamily="34" charset="0"/>
                <a:cs typeface="Calibri" panose="020F0502020204030204" pitchFamily="34" charset="0"/>
              </a:rPr>
              <a:t>Α)Καθορίζει τις προτεραιότητες δαπανών της ΕΕ, από κοινού με το Συμβούλιο και το Κοινοβούλιο</a:t>
            </a:r>
          </a:p>
          <a:p>
            <a:pPr marL="0" indent="0">
              <a:buNone/>
            </a:pPr>
            <a:r>
              <a:rPr lang="el-GR" sz="7200" dirty="0">
                <a:latin typeface="Calibri" panose="020F0502020204030204" pitchFamily="34" charset="0"/>
                <a:cs typeface="Calibri" panose="020F0502020204030204" pitchFamily="34" charset="0"/>
              </a:rPr>
              <a:t>Β)Καταρτίζει τους ετήσιους προϋπολογισμούς και τους υποβάλλει προς έγκριση στο Κοινοβούλιο και το Συμβούλιο</a:t>
            </a:r>
          </a:p>
          <a:p>
            <a:pPr marL="0" indent="0">
              <a:buNone/>
            </a:pPr>
            <a:r>
              <a:rPr lang="el-GR" sz="7200" dirty="0">
                <a:latin typeface="Calibri" panose="020F0502020204030204" pitchFamily="34" charset="0"/>
                <a:cs typeface="Calibri" panose="020F0502020204030204" pitchFamily="34" charset="0"/>
              </a:rPr>
              <a:t>Γ)Εποπτεύει το πώς δαπανώνται τα χρήματα της ΕΕ, μέσω εξονυχιστικού ελέγχου που πραγματοποιεί το Ελεγκτικό Συνέδριο</a:t>
            </a:r>
          </a:p>
          <a:p>
            <a:endParaRPr lang="el-GR" dirty="0"/>
          </a:p>
        </p:txBody>
      </p:sp>
      <p:sp>
        <p:nvSpPr>
          <p:cNvPr id="4" name="Θέση περιεχομένου 3">
            <a:extLst>
              <a:ext uri="{FF2B5EF4-FFF2-40B4-BE49-F238E27FC236}">
                <a16:creationId xmlns:a16="http://schemas.microsoft.com/office/drawing/2014/main" id="{955636D1-9776-CCE0-58DC-826509FEB331}"/>
              </a:ext>
            </a:extLst>
          </p:cNvPr>
          <p:cNvSpPr>
            <a:spLocks noGrp="1"/>
          </p:cNvSpPr>
          <p:nvPr>
            <p:ph sz="half" idx="2"/>
          </p:nvPr>
        </p:nvSpPr>
        <p:spPr>
          <a:xfrm>
            <a:off x="6531429" y="1650148"/>
            <a:ext cx="4259634" cy="4601708"/>
          </a:xfrm>
        </p:spPr>
        <p:txBody>
          <a:bodyPr>
            <a:normAutofit fontScale="25000" lnSpcReduction="20000"/>
          </a:bodyPr>
          <a:lstStyle/>
          <a:p>
            <a:r>
              <a:rPr lang="el-GR" sz="7200" dirty="0">
                <a:latin typeface="Calibri" panose="020F0502020204030204" pitchFamily="34" charset="0"/>
                <a:cs typeface="Calibri" panose="020F0502020204030204" pitchFamily="34" charset="0"/>
              </a:rPr>
              <a:t>3. Επιβάλλει την εφαρμογή του δικαίου της ΕΕ </a:t>
            </a:r>
          </a:p>
          <a:p>
            <a:pPr marL="0" indent="0">
              <a:buNone/>
            </a:pPr>
            <a:r>
              <a:rPr lang="el-GR" sz="7200" dirty="0">
                <a:latin typeface="Calibri" panose="020F0502020204030204" pitchFamily="34" charset="0"/>
                <a:cs typeface="Calibri" panose="020F0502020204030204" pitchFamily="34" charset="0"/>
              </a:rPr>
              <a:t>Μαζί με το Δικαστήριο, διασφαλίζει ότι το δίκαιο της ΕΕ εφαρμόζεται ορθά σε όλα τα κράτη μέλη</a:t>
            </a:r>
          </a:p>
          <a:p>
            <a:r>
              <a:rPr lang="el-GR" sz="7200" dirty="0">
                <a:latin typeface="Calibri" panose="020F0502020204030204" pitchFamily="34" charset="0"/>
                <a:cs typeface="Calibri" panose="020F0502020204030204" pitchFamily="34" charset="0"/>
              </a:rPr>
              <a:t>4. Εκπροσωπεί την ΕΕ στη διεθνή σκηνή</a:t>
            </a:r>
          </a:p>
          <a:p>
            <a:pPr marL="0" indent="0">
              <a:buNone/>
            </a:pPr>
            <a:r>
              <a:rPr lang="el-GR" sz="7200" dirty="0">
                <a:latin typeface="Calibri" panose="020F0502020204030204" pitchFamily="34" charset="0"/>
                <a:cs typeface="Calibri" panose="020F0502020204030204" pitchFamily="34" charset="0"/>
              </a:rPr>
              <a:t>Ομιλεί εξ ονόματος όλων των χωρών της ΕΕ σε διεθνείς οργανισμούς, ειδικότερα στους τομείς της εμπορικής πολιτικής και της ανθρωπιστικής βοήθειας</a:t>
            </a:r>
          </a:p>
          <a:p>
            <a:pPr marL="0" indent="0">
              <a:buNone/>
            </a:pPr>
            <a:r>
              <a:rPr lang="el-GR" sz="7200" dirty="0">
                <a:latin typeface="Calibri" panose="020F0502020204030204" pitchFamily="34" charset="0"/>
                <a:cs typeface="Calibri" panose="020F0502020204030204" pitchFamily="34" charset="0"/>
              </a:rPr>
              <a:t>Διαπραγματεύεται διεθνείς συμφωνίες εξ ονόματος της ΕΕ</a:t>
            </a:r>
          </a:p>
          <a:p>
            <a:endParaRPr lang="el-GR" dirty="0"/>
          </a:p>
        </p:txBody>
      </p:sp>
    </p:spTree>
    <p:extLst>
      <p:ext uri="{BB962C8B-B14F-4D97-AF65-F5344CB8AC3E}">
        <p14:creationId xmlns:p14="http://schemas.microsoft.com/office/powerpoint/2010/main" val="4005307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 calcmode="lin" valueType="num">
                                      <p:cBhvr additive="base">
                                        <p:cTn id="4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anim calcmode="lin" valueType="num">
                                      <p:cBhvr additive="base">
                                        <p:cTn id="5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 calcmode="lin" valueType="num">
                                      <p:cBhvr additive="base">
                                        <p:cTn id="5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58F7861-A498-DC33-3C97-611E71B8D99D}"/>
              </a:ext>
            </a:extLst>
          </p:cNvPr>
          <p:cNvSpPr>
            <a:spLocks noGrp="1"/>
          </p:cNvSpPr>
          <p:nvPr>
            <p:ph type="title"/>
          </p:nvPr>
        </p:nvSpPr>
        <p:spPr/>
        <p:txBody>
          <a:bodyPr/>
          <a:lstStyle/>
          <a:p>
            <a:r>
              <a:rPr lang="el-GR" dirty="0"/>
              <a:t>Σύνθεση</a:t>
            </a:r>
          </a:p>
        </p:txBody>
      </p:sp>
      <p:sp>
        <p:nvSpPr>
          <p:cNvPr id="3" name="Θέση περιεχομένου 2">
            <a:extLst>
              <a:ext uri="{FF2B5EF4-FFF2-40B4-BE49-F238E27FC236}">
                <a16:creationId xmlns:a16="http://schemas.microsoft.com/office/drawing/2014/main" id="{45A3BF34-4640-944F-B63A-AF21599017CD}"/>
              </a:ext>
            </a:extLst>
          </p:cNvPr>
          <p:cNvSpPr>
            <a:spLocks noGrp="1"/>
          </p:cNvSpPr>
          <p:nvPr>
            <p:ph idx="1"/>
          </p:nvPr>
        </p:nvSpPr>
        <p:spPr>
          <a:xfrm>
            <a:off x="371792" y="1721993"/>
            <a:ext cx="8946541" cy="4195481"/>
          </a:xfrm>
        </p:spPr>
        <p:txBody>
          <a:bodyPr>
            <a:normAutofit lnSpcReduction="10000"/>
          </a:bodyPr>
          <a:lstStyle/>
          <a:p>
            <a:pPr marL="0" indent="0">
              <a:buNone/>
            </a:pPr>
            <a:r>
              <a:rPr lang="el-GR" dirty="0"/>
              <a:t>•	</a:t>
            </a:r>
            <a:r>
              <a:rPr lang="el-GR" sz="1900" dirty="0">
                <a:latin typeface="Calibri" panose="020F0502020204030204" pitchFamily="34" charset="0"/>
                <a:cs typeface="Calibri" panose="020F0502020204030204" pitchFamily="34" charset="0"/>
              </a:rPr>
              <a:t>Η Ευρωπαϊκή Επιτροπή είναι γνωστή και ως «Σώμα των Επιτρόπων».</a:t>
            </a:r>
          </a:p>
          <a:p>
            <a:pPr marL="0" indent="0">
              <a:buNone/>
            </a:pPr>
            <a:r>
              <a:rPr lang="el-GR" sz="1900" dirty="0">
                <a:latin typeface="Calibri" panose="020F0502020204030204" pitchFamily="34" charset="0"/>
                <a:cs typeface="Calibri" panose="020F0502020204030204" pitchFamily="34" charset="0"/>
              </a:rPr>
              <a:t>•	Η πολιτική ηγεσία ασκείται από το Σώμα των 27 επιτρόπων (ένας από κάθε χώρα της ΕΕ) – υπό την ηγεσία του/της προέδρου της Επιτροπής, που αποφασίζει ποιος είναι αρμόδιος για κάθε τομέα πολιτικής.</a:t>
            </a:r>
          </a:p>
          <a:p>
            <a:pPr marL="0" indent="0">
              <a:buNone/>
            </a:pPr>
            <a:r>
              <a:rPr lang="el-GR" sz="1900" dirty="0">
                <a:latin typeface="Calibri" panose="020F0502020204030204" pitchFamily="34" charset="0"/>
                <a:cs typeface="Calibri" panose="020F0502020204030204" pitchFamily="34" charset="0"/>
              </a:rPr>
              <a:t>•	Η θητεία του Σώματος των Επιτρόπων είναι 5ετής.</a:t>
            </a:r>
          </a:p>
          <a:p>
            <a:pPr marL="0" indent="0">
              <a:buNone/>
            </a:pPr>
            <a:r>
              <a:rPr lang="el-GR" sz="1900" dirty="0">
                <a:latin typeface="Calibri" panose="020F0502020204030204" pitchFamily="34" charset="0"/>
                <a:cs typeface="Calibri" panose="020F0502020204030204" pitchFamily="34" charset="0"/>
              </a:rPr>
              <a:t>•	Το Σώμα των επιτρόπων αποτελείται από τον/την πρόεδρο της Επιτροπής, οκτώ αντιπροέδρους, εκ των οποίων οι τρεις είναι εκτελεστικοί αντιπρόεδροι, τον ύπατο εκπρόσωπο της Ένωσης για θέματα Εξωτερικής Πολιτικής και Πολιτικής Ασφαλείας, καθώς και 18 επιτρόπους αρμόδιους για αντίστοιχα χαρτοφυλάκια.</a:t>
            </a:r>
          </a:p>
          <a:p>
            <a:pPr marL="0" indent="0">
              <a:buNone/>
            </a:pPr>
            <a:r>
              <a:rPr lang="el-GR" sz="1900" dirty="0">
                <a:latin typeface="Calibri" panose="020F0502020204030204" pitchFamily="34" charset="0"/>
                <a:cs typeface="Calibri" panose="020F0502020204030204" pitchFamily="34" charset="0"/>
              </a:rPr>
              <a:t>•	Η καθημερινή λειτουργία της Επιτροπής εξασφαλίζεται από το προσωπικό της (νομικοί, οικονομολόγοι, κ.λπ.), το οποίο οργανώνεται σε υπηρεσίες γνωστές ως Γενικές Διευθύνσεις (ΓΔ), η κάθε μια από τις οποίες είναι αρμόδια για έναν συγκεκριμένο τομέα πολιτικής.</a:t>
            </a:r>
          </a:p>
          <a:p>
            <a:endParaRPr lang="el-GR" dirty="0"/>
          </a:p>
        </p:txBody>
      </p:sp>
    </p:spTree>
    <p:extLst>
      <p:ext uri="{BB962C8B-B14F-4D97-AF65-F5344CB8AC3E}">
        <p14:creationId xmlns:p14="http://schemas.microsoft.com/office/powerpoint/2010/main" val="1477328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E48715-C457-F232-DA5A-A8A74FB2687F}"/>
              </a:ext>
            </a:extLst>
          </p:cNvPr>
          <p:cNvSpPr>
            <a:spLocks noGrp="1"/>
          </p:cNvSpPr>
          <p:nvPr>
            <p:ph type="title"/>
          </p:nvPr>
        </p:nvSpPr>
        <p:spPr/>
        <p:txBody>
          <a:bodyPr/>
          <a:lstStyle/>
          <a:p>
            <a:r>
              <a:rPr lang="el-GR" dirty="0"/>
              <a:t>Οι προϋποθέσεις για ένα μέλος της Ευρωπαϊκής Επιτροπής</a:t>
            </a:r>
          </a:p>
        </p:txBody>
      </p:sp>
      <p:sp>
        <p:nvSpPr>
          <p:cNvPr id="3" name="Θέση περιεχομένου 2">
            <a:extLst>
              <a:ext uri="{FF2B5EF4-FFF2-40B4-BE49-F238E27FC236}">
                <a16:creationId xmlns:a16="http://schemas.microsoft.com/office/drawing/2014/main" id="{73DE43CA-E5BC-86DB-77DD-14C18DFE6759}"/>
              </a:ext>
            </a:extLst>
          </p:cNvPr>
          <p:cNvSpPr>
            <a:spLocks noGrp="1"/>
          </p:cNvSpPr>
          <p:nvPr>
            <p:ph idx="1"/>
          </p:nvPr>
        </p:nvSpPr>
        <p:spPr/>
        <p:txBody>
          <a:bodyPr>
            <a:normAutofit/>
          </a:bodyPr>
          <a:lstStyle/>
          <a:p>
            <a:r>
              <a:rPr lang="el-GR" sz="1800" dirty="0">
                <a:latin typeface="Calibri" panose="020F0502020204030204" pitchFamily="34" charset="0"/>
                <a:cs typeface="Calibri" panose="020F0502020204030204" pitchFamily="34" charset="0"/>
              </a:rPr>
              <a:t>	Τα μέλη της Επιτροπής επιλέγονται βάσει των γενικών τους ικανοτήτων και της προσήλωσής τους στην Ευρωπαϊκή ιδέα και μεταξύ προσωπικοτήτων που παρέχουν πλήρη εχέγγυα ανεξαρτησίας.</a:t>
            </a:r>
          </a:p>
          <a:p>
            <a:r>
              <a:rPr lang="el-GR" sz="1800" dirty="0">
                <a:latin typeface="Calibri" panose="020F0502020204030204" pitchFamily="34" charset="0"/>
                <a:cs typeface="Calibri" panose="020F0502020204030204" pitchFamily="34" charset="0"/>
              </a:rPr>
              <a:t>	Η Επιτροπή ασκεί τα καθήκοντά της με πλήρη ανεξαρτησία. Τα μέλη της Επιτροπής δεν επιζητούν ούτε δέχονται υποδείξεις από κυβερνήσεις, θεσμικά όργανα, λοιπά όργανα ή οργανισμούς. Απέχουν από κάθε πράξη ασυμβίβαστη προς τα καθήκοντά τους ή την εκτέλεση του έργου τους.</a:t>
            </a:r>
          </a:p>
          <a:p>
            <a:r>
              <a:rPr lang="el-GR" sz="1800" dirty="0">
                <a:latin typeface="Calibri" panose="020F0502020204030204" pitchFamily="34" charset="0"/>
                <a:cs typeface="Calibri" panose="020F0502020204030204" pitchFamily="34" charset="0"/>
              </a:rPr>
              <a:t>	Τα μέλη της Επιτροπής επιλέγονται μεταξύ των υπηκόων των κρατών μελών βάσει συστήματος αυστηρά ισότιμης εναλλαγής μεταξύ των κρατών μελών που να επιτρέπει να αντικατοπτρίζεται το δημογραφικό και γεωγραφικό φάσμα του συνόλου των κρατών μελών.</a:t>
            </a:r>
          </a:p>
          <a:p>
            <a:endParaRPr lang="el-GR" dirty="0"/>
          </a:p>
        </p:txBody>
      </p:sp>
    </p:spTree>
    <p:extLst>
      <p:ext uri="{BB962C8B-B14F-4D97-AF65-F5344CB8AC3E}">
        <p14:creationId xmlns:p14="http://schemas.microsoft.com/office/powerpoint/2010/main" val="24515294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376395-5218-030C-1F82-4188ADAB1AB5}"/>
              </a:ext>
            </a:extLst>
          </p:cNvPr>
          <p:cNvSpPr>
            <a:spLocks noGrp="1"/>
          </p:cNvSpPr>
          <p:nvPr>
            <p:ph type="title"/>
          </p:nvPr>
        </p:nvSpPr>
        <p:spPr/>
        <p:txBody>
          <a:bodyPr/>
          <a:lstStyle/>
          <a:p>
            <a:r>
              <a:rPr lang="el-GR" dirty="0"/>
              <a:t>Ρόλος του προέδρου</a:t>
            </a:r>
          </a:p>
        </p:txBody>
      </p:sp>
      <p:sp>
        <p:nvSpPr>
          <p:cNvPr id="3" name="Θέση περιεχομένου 2">
            <a:extLst>
              <a:ext uri="{FF2B5EF4-FFF2-40B4-BE49-F238E27FC236}">
                <a16:creationId xmlns:a16="http://schemas.microsoft.com/office/drawing/2014/main" id="{DDD4424C-8659-9781-7D1C-8A958CDD1161}"/>
              </a:ext>
            </a:extLst>
          </p:cNvPr>
          <p:cNvSpPr>
            <a:spLocks noGrp="1"/>
          </p:cNvSpPr>
          <p:nvPr>
            <p:ph idx="1"/>
          </p:nvPr>
        </p:nvSpPr>
        <p:spPr/>
        <p:txBody>
          <a:bodyPr/>
          <a:lstStyle/>
          <a:p>
            <a:r>
              <a:rPr lang="el-GR" sz="1800" dirty="0">
                <a:effectLst/>
                <a:latin typeface="Calibri" panose="020F0502020204030204" pitchFamily="34" charset="0"/>
                <a:ea typeface="Calibri" panose="020F0502020204030204" pitchFamily="34" charset="0"/>
                <a:cs typeface="Times New Roman" panose="02020603050405020304" pitchFamily="18" charset="0"/>
              </a:rPr>
              <a:t>Ο πρόεδρος της Επιτροπής:</a:t>
            </a:r>
          </a:p>
          <a:p>
            <a:pPr marL="0" indent="0">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α) καθορίζει τους προσανατολισμούς στο πλαίσιο των οποίων η Επιτροπή ασκεί τα καθήκοντά της,</a:t>
            </a:r>
          </a:p>
          <a:p>
            <a:pPr marL="0" indent="0">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β) αποφασίζει σχετικά με την εσωτερική οργάνωση της Επιτροπής προκειμένου να διασφαλίζονται η συνοχή, η αποτελεσματικότητα και η συλλογικότητα της δράσης της,</a:t>
            </a:r>
          </a:p>
          <a:p>
            <a:pPr marL="0" indent="0">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γ) διορίζει αντιπροέδρους, πλην του ύπατου εκπροσώπου της Ένωσης για θέματα εξωτερικής πολιτικής και πολιτικής ασφαλείας, μεταξύ των μελών της Επιτροπής.</a:t>
            </a:r>
          </a:p>
          <a:p>
            <a:pPr marL="0" indent="0">
              <a:buNone/>
            </a:pP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p>
          <a:p>
            <a:r>
              <a:rPr lang="el-GR" sz="1800" dirty="0">
                <a:effectLst/>
                <a:latin typeface="Calibri" panose="020F0502020204030204" pitchFamily="34" charset="0"/>
                <a:ea typeface="Calibri" panose="020F0502020204030204" pitchFamily="34" charset="0"/>
                <a:cs typeface="Times New Roman" panose="02020603050405020304" pitchFamily="18" charset="0"/>
              </a:rPr>
              <a:t>Μέλος της Επιτροπής υποβάλλει παραίτηση, εφόσον του το ζητήσει ο πρόεδρος. Ο ύπατος εκπρόσωπος της Ένωσης για θέματα εξωτερικής πολιτικής και πολιτικής ασφαλείας υποβάλλει παραίτηση σύμφωνα με τη διαδικασία του </a:t>
            </a:r>
            <a:r>
              <a:rPr lang="el-GR" sz="1800" u="sng" dirty="0">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άρθρου 18</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παράγραφος 1, εφόσον του το ζητήσει ο πρόεδρος.</a:t>
            </a:r>
          </a:p>
          <a:p>
            <a:endParaRPr lang="el-GR" dirty="0"/>
          </a:p>
        </p:txBody>
      </p:sp>
    </p:spTree>
    <p:extLst>
      <p:ext uri="{BB962C8B-B14F-4D97-AF65-F5344CB8AC3E}">
        <p14:creationId xmlns:p14="http://schemas.microsoft.com/office/powerpoint/2010/main" val="25568567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958852-2BE3-7318-8763-3854FCA28256}"/>
              </a:ext>
            </a:extLst>
          </p:cNvPr>
          <p:cNvSpPr>
            <a:spLocks noGrp="1"/>
          </p:cNvSpPr>
          <p:nvPr>
            <p:ph type="title"/>
          </p:nvPr>
        </p:nvSpPr>
        <p:spPr/>
        <p:txBody>
          <a:bodyPr/>
          <a:lstStyle/>
          <a:p>
            <a:r>
              <a:rPr lang="el-GR" dirty="0"/>
              <a:t>Πως λειτουργεί</a:t>
            </a:r>
          </a:p>
        </p:txBody>
      </p:sp>
      <p:sp>
        <p:nvSpPr>
          <p:cNvPr id="3" name="Θέση περιεχομένου 2">
            <a:extLst>
              <a:ext uri="{FF2B5EF4-FFF2-40B4-BE49-F238E27FC236}">
                <a16:creationId xmlns:a16="http://schemas.microsoft.com/office/drawing/2014/main" id="{89D8A937-C0C9-1844-1499-EE1B1DBFE082}"/>
              </a:ext>
            </a:extLst>
          </p:cNvPr>
          <p:cNvSpPr>
            <a:spLocks noGrp="1"/>
          </p:cNvSpPr>
          <p:nvPr>
            <p:ph sz="half" idx="1"/>
          </p:nvPr>
        </p:nvSpPr>
        <p:spPr>
          <a:xfrm>
            <a:off x="336958" y="1494518"/>
            <a:ext cx="4888185" cy="5254625"/>
          </a:xfrm>
        </p:spPr>
        <p:txBody>
          <a:bodyPr>
            <a:normAutofit fontScale="92500" lnSpcReduction="20000"/>
          </a:bodyPr>
          <a:lstStyle/>
          <a:p>
            <a:r>
              <a:rPr lang="el-GR" sz="1900" dirty="0">
                <a:latin typeface="Calibri" panose="020F0502020204030204" pitchFamily="34" charset="0"/>
                <a:cs typeface="Calibri" panose="020F0502020204030204" pitchFamily="34" charset="0"/>
              </a:rPr>
              <a:t>1. Στρατηγικός σχεδιασμός</a:t>
            </a:r>
          </a:p>
          <a:p>
            <a:pPr marL="0" indent="0">
              <a:buNone/>
            </a:pPr>
            <a:r>
              <a:rPr lang="el-GR" sz="1900" dirty="0">
                <a:latin typeface="Calibri" panose="020F0502020204030204" pitchFamily="34" charset="0"/>
                <a:cs typeface="Calibri" panose="020F0502020204030204" pitchFamily="34" charset="0"/>
              </a:rPr>
              <a:t>Ο/η πρόεδρος χαράσσει τις πολιτικές κατευθύνσεις της Επιτροπής, γεγονός που επιτρέπει στους επιτρόπους να αποφασίζουν από κοινού τους στρατηγικούς στόχους και να εκπονούν το ετήσιο πρόγραμμα εργασίας.</a:t>
            </a:r>
          </a:p>
          <a:p>
            <a:r>
              <a:rPr lang="el-GR" sz="1900" dirty="0">
                <a:latin typeface="Calibri" panose="020F0502020204030204" pitchFamily="34" charset="0"/>
                <a:cs typeface="Calibri" panose="020F0502020204030204" pitchFamily="34" charset="0"/>
              </a:rPr>
              <a:t>2. Συλλογική λήψη αποφάσεων</a:t>
            </a:r>
          </a:p>
          <a:p>
            <a:pPr marL="0" indent="0">
              <a:buNone/>
            </a:pPr>
            <a:r>
              <a:rPr lang="el-GR" sz="1900" dirty="0">
                <a:latin typeface="Calibri" panose="020F0502020204030204" pitchFamily="34" charset="0"/>
                <a:cs typeface="Calibri" panose="020F0502020204030204" pitchFamily="34" charset="0"/>
              </a:rPr>
              <a:t>•	Οι αποφάσεις λαμβάνονται με βάση τη συλλογική ευθύνη. Όλοι οι επίτροποι συμμετέχουν ισότιμα στη διαδικασία λήψης αποφάσεων και είναι εξίσου υπόλογοι γι’ αυτές τις αποφάσεις. Οι επίτροποι δεν διαθέτουν μεμονωμένη εξουσία λήψης αποφάσεων, εκτός αν εξουσιοδοτούνται σχετικά σε συγκεκριμένες περιπτώσεις.</a:t>
            </a:r>
          </a:p>
          <a:p>
            <a:pPr marL="0" indent="0">
              <a:buNone/>
            </a:pPr>
            <a:r>
              <a:rPr lang="el-GR" sz="1900" dirty="0">
                <a:latin typeface="Calibri" panose="020F0502020204030204" pitchFamily="34" charset="0"/>
                <a:cs typeface="Calibri" panose="020F0502020204030204" pitchFamily="34" charset="0"/>
              </a:rPr>
              <a:t>•	Οι αντιπρόεδροι ενεργούν εξ ονόματος του/της προέδρου και συντονίζουν τις εργασίες στον τομέα αρμοδιότητάς τους, μαζί με άλλους επιτρόπους. Για να διασφαλιστεί η στενή συνεργασία και η ευελιξία του Σώματος των επιτρόπων, καθορίζονται έργα προτεραιότητας.</a:t>
            </a:r>
          </a:p>
          <a:p>
            <a:endParaRPr lang="el-GR" dirty="0"/>
          </a:p>
        </p:txBody>
      </p:sp>
      <p:sp>
        <p:nvSpPr>
          <p:cNvPr id="4" name="Θέση περιεχομένου 3">
            <a:extLst>
              <a:ext uri="{FF2B5EF4-FFF2-40B4-BE49-F238E27FC236}">
                <a16:creationId xmlns:a16="http://schemas.microsoft.com/office/drawing/2014/main" id="{90564756-C68F-8F33-AECE-30F99AADF3CD}"/>
              </a:ext>
            </a:extLst>
          </p:cNvPr>
          <p:cNvSpPr>
            <a:spLocks noGrp="1"/>
          </p:cNvSpPr>
          <p:nvPr>
            <p:ph sz="half" idx="2"/>
          </p:nvPr>
        </p:nvSpPr>
        <p:spPr>
          <a:xfrm>
            <a:off x="5348472" y="1502455"/>
            <a:ext cx="4888185" cy="5355545"/>
          </a:xfrm>
        </p:spPr>
        <p:txBody>
          <a:bodyPr>
            <a:normAutofit fontScale="92500" lnSpcReduction="20000"/>
          </a:bodyPr>
          <a:lstStyle/>
          <a:p>
            <a:pPr marL="0" indent="0">
              <a:buNone/>
            </a:pPr>
            <a:r>
              <a:rPr lang="el-GR" sz="1900" dirty="0">
                <a:latin typeface="Calibri" panose="020F0502020204030204" pitchFamily="34" charset="0"/>
                <a:cs typeface="Calibri" panose="020F0502020204030204" pitchFamily="34" charset="0"/>
              </a:rPr>
              <a:t>•	Οι επίτροποι στηρίζουν τους αντιπροέδρους στην υποβολή προτάσεων στο Σώμα. Γενικά, οι αποφάσεις λαμβάνονται συναινετικά, αλλά μπορεί να διενεργηθεί και ψηφοφορία. Στην περίπτωση αυτή, οι αποφάσεις λαμβάνονται με απλή πλειοψηφία, και κάθε επίτροπος διαθέτει μία μόνο ψήφο.</a:t>
            </a:r>
          </a:p>
          <a:p>
            <a:pPr marL="0" indent="0">
              <a:buNone/>
            </a:pPr>
            <a:r>
              <a:rPr lang="el-GR" sz="1900" dirty="0">
                <a:latin typeface="Calibri" panose="020F0502020204030204" pitchFamily="34" charset="0"/>
                <a:cs typeface="Calibri" panose="020F0502020204030204" pitchFamily="34" charset="0"/>
              </a:rPr>
              <a:t>•	Στη συνέχεια, η αρμόδια Γενική Διεύθυνση (υπό τον γενικό διευθυντή ο οποίος λογοδοτεί στον αρμόδιο επίτροπο) αναλαμβάνει την υπόθεση. Αυτό συνήθως γίνεται με την εκπόνηση σχεδίου νομοθετικής πρότασης.</a:t>
            </a:r>
          </a:p>
          <a:p>
            <a:pPr marL="0" indent="0">
              <a:buNone/>
            </a:pPr>
            <a:r>
              <a:rPr lang="el-GR" sz="1900" dirty="0">
                <a:latin typeface="Calibri" panose="020F0502020204030204" pitchFamily="34" charset="0"/>
                <a:cs typeface="Calibri" panose="020F0502020204030204" pitchFamily="34" charset="0"/>
              </a:rPr>
              <a:t>•	Τα νομοσχέδια αυτά υποβάλλονται ξανά στους επιτρόπους για έγκριση στην εβδομαδιαία συνεδρίασή τους, και στη συνέχεια λαμβάνουν καθεστώς επίσημης πρότασης που υποβάλλεται στο Συμβούλιο και το Κοινοβούλιο για το επόμενο στάδιο της νομοθετικής διαδικασίας της ΕΕ.</a:t>
            </a:r>
          </a:p>
          <a:p>
            <a:endParaRPr lang="el-GR" dirty="0"/>
          </a:p>
        </p:txBody>
      </p:sp>
    </p:spTree>
    <p:extLst>
      <p:ext uri="{BB962C8B-B14F-4D97-AF65-F5344CB8AC3E}">
        <p14:creationId xmlns:p14="http://schemas.microsoft.com/office/powerpoint/2010/main" val="26758946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 calcmode="lin" valueType="num">
                                      <p:cBhvr additive="base">
                                        <p:cTn id="2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 calcmode="lin" valueType="num">
                                      <p:cBhvr additive="base">
                                        <p:cTn id="3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 calcmode="lin" valueType="num">
                                      <p:cBhvr additive="base">
                                        <p:cTn id="3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93C5459-4971-97CF-61A9-B659A51275E1}"/>
              </a:ext>
            </a:extLst>
          </p:cNvPr>
          <p:cNvSpPr>
            <a:spLocks noGrp="1"/>
          </p:cNvSpPr>
          <p:nvPr>
            <p:ph type="title"/>
          </p:nvPr>
        </p:nvSpPr>
        <p:spPr/>
        <p:txBody>
          <a:bodyPr/>
          <a:lstStyle/>
          <a:p>
            <a:r>
              <a:rPr lang="el-GR" dirty="0"/>
              <a:t>Γραφεία της επιτροπής</a:t>
            </a:r>
          </a:p>
        </p:txBody>
      </p:sp>
      <p:sp>
        <p:nvSpPr>
          <p:cNvPr id="3" name="Θέση περιεχομένου 2">
            <a:extLst>
              <a:ext uri="{FF2B5EF4-FFF2-40B4-BE49-F238E27FC236}">
                <a16:creationId xmlns:a16="http://schemas.microsoft.com/office/drawing/2014/main" id="{DF5F2B63-F4A3-88F1-FDDB-59F5BB55BBAF}"/>
              </a:ext>
            </a:extLst>
          </p:cNvPr>
          <p:cNvSpPr>
            <a:spLocks noGrp="1"/>
          </p:cNvSpPr>
          <p:nvPr>
            <p:ph idx="1"/>
          </p:nvPr>
        </p:nvSpPr>
        <p:spPr/>
        <p:txBody>
          <a:bodyPr/>
          <a:lstStyle/>
          <a:p>
            <a:r>
              <a:rPr lang="el-GR" dirty="0">
                <a:latin typeface="Calibri" panose="020F0502020204030204" pitchFamily="34" charset="0"/>
                <a:cs typeface="Calibri" panose="020F0502020204030204" pitchFamily="34" charset="0"/>
              </a:rPr>
              <a:t>Η Ευρωπαϊκή Επιτροπή έχει γραφεία σε όλο τον κόσμο, τις λεγόμενες «αντιπροσωπείες». Στο εσωτερικό της Ευρωπαϊκής Ένωσης, οι αντιπροσωπείες ενεργούν ως η φωνή της Ευρωπαϊκής Επιτροπής στη χώρα υποδοχής.</a:t>
            </a:r>
          </a:p>
          <a:p>
            <a:r>
              <a:rPr lang="el-GR" dirty="0">
                <a:latin typeface="Calibri" panose="020F0502020204030204" pitchFamily="34" charset="0"/>
                <a:cs typeface="Calibri" panose="020F0502020204030204" pitchFamily="34" charset="0"/>
              </a:rPr>
              <a:t>Οι αντιπροσωπείες που βρίσκονται εκτός Ευρωπαϊκής Ένωσης τελούν υπό τη διαχείριση της Ευρωπαϊκής Υπηρεσίας Εξωτερικής Δράσης. Συμβάλλουν στην προώθηση των συμφερόντων και των πολιτικών της  ΕΕ και αναλαμβάνουν την εφαρμογή ποικίλων προγραμμάτων.</a:t>
            </a:r>
          </a:p>
          <a:p>
            <a:endParaRPr lang="el-GR" dirty="0">
              <a:latin typeface="Calibri" panose="020F0502020204030204" pitchFamily="34" charset="0"/>
              <a:cs typeface="Calibri" panose="020F0502020204030204" pitchFamily="34" charset="0"/>
            </a:endParaRPr>
          </a:p>
          <a:p>
            <a:endParaRPr lang="el-GR" dirty="0"/>
          </a:p>
        </p:txBody>
      </p:sp>
    </p:spTree>
    <p:extLst>
      <p:ext uri="{BB962C8B-B14F-4D97-AF65-F5344CB8AC3E}">
        <p14:creationId xmlns:p14="http://schemas.microsoft.com/office/powerpoint/2010/main" val="18820801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16D894D-2305-31E6-0F2A-9434725CA361}"/>
              </a:ext>
            </a:extLst>
          </p:cNvPr>
          <p:cNvSpPr>
            <a:spLocks noGrp="1"/>
          </p:cNvSpPr>
          <p:nvPr>
            <p:ph type="title"/>
          </p:nvPr>
        </p:nvSpPr>
        <p:spPr/>
        <p:txBody>
          <a:bodyPr/>
          <a:lstStyle/>
          <a:p>
            <a:r>
              <a:rPr lang="el-GR" dirty="0"/>
              <a:t>Πηγές</a:t>
            </a:r>
          </a:p>
        </p:txBody>
      </p:sp>
      <p:sp>
        <p:nvSpPr>
          <p:cNvPr id="3" name="Θέση περιεχομένου 2">
            <a:extLst>
              <a:ext uri="{FF2B5EF4-FFF2-40B4-BE49-F238E27FC236}">
                <a16:creationId xmlns:a16="http://schemas.microsoft.com/office/drawing/2014/main" id="{370AA435-B6C5-4641-2F0F-AE2CD3CA9E36}"/>
              </a:ext>
            </a:extLst>
          </p:cNvPr>
          <p:cNvSpPr>
            <a:spLocks noGrp="1"/>
          </p:cNvSpPr>
          <p:nvPr>
            <p:ph idx="1"/>
          </p:nvPr>
        </p:nvSpPr>
        <p:spPr>
          <a:xfrm>
            <a:off x="493712" y="2026792"/>
            <a:ext cx="8946541" cy="4195481"/>
          </a:xfrm>
        </p:spPr>
        <p:txBody>
          <a:bodyPr vert="horz" lIns="91440" tIns="45720" rIns="91440" bIns="45720" rtlCol="0" anchor="t">
            <a:normAutofit/>
          </a:bodyPr>
          <a:lstStyle/>
          <a:p>
            <a:pPr marL="0" indent="0">
              <a:buNone/>
            </a:pPr>
            <a:endParaRPr lang="en-US" u="sng" dirty="0">
              <a:effectLst/>
              <a:latin typeface="Calibri" panose="020F0502020204030204" pitchFamily="34" charset="0"/>
              <a:ea typeface="Calibri" panose="020F0502020204030204" pitchFamily="34" charset="0"/>
              <a:cs typeface="Times New Roman" panose="02020603050405020304" pitchFamily="18" charset="0"/>
            </a:endParaRPr>
          </a:p>
          <a:p>
            <a:r>
              <a:rPr lang="en-US" u="sng" dirty="0">
                <a:effectLst/>
                <a:latin typeface="Calibri"/>
                <a:ea typeface="Calibri" panose="020F0502020204030204" pitchFamily="34" charset="0"/>
                <a:cs typeface="Times New Roman"/>
              </a:rPr>
              <a:t>https://www.wikipedia.org/</a:t>
            </a:r>
          </a:p>
          <a:p>
            <a:r>
              <a:rPr lang="en-US" u="sng" dirty="0">
                <a:effectLst/>
                <a:latin typeface="Calibri"/>
                <a:ea typeface="Calibri" panose="020F0502020204030204" pitchFamily="34" charset="0"/>
                <a:cs typeface="Times New Roman"/>
              </a:rPr>
              <a:t>https://european-union.europa.eu/</a:t>
            </a:r>
          </a:p>
          <a:p>
            <a:r>
              <a:rPr lang="en-US" u="sng" dirty="0">
                <a:effectLst/>
                <a:latin typeface="Calibri"/>
                <a:ea typeface="Calibri" panose="020F0502020204030204" pitchFamily="34" charset="0"/>
                <a:cs typeface="Times New Roman"/>
              </a:rPr>
              <a:t>https://www.lawspot.gr/</a:t>
            </a:r>
          </a:p>
          <a:p>
            <a:pPr marL="0" indent="0">
              <a:buNone/>
            </a:pPr>
            <a:endParaRPr lang="en-US"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41714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Τίτλος 1">
            <a:extLst>
              <a:ext uri="{FF2B5EF4-FFF2-40B4-BE49-F238E27FC236}">
                <a16:creationId xmlns:a16="http://schemas.microsoft.com/office/drawing/2014/main" id="{39C87A63-3DBF-DC40-1055-916B83DBF98A}"/>
              </a:ext>
            </a:extLst>
          </p:cNvPr>
          <p:cNvSpPr>
            <a:spLocks noGrp="1"/>
          </p:cNvSpPr>
          <p:nvPr>
            <p:ph type="title"/>
          </p:nvPr>
        </p:nvSpPr>
        <p:spPr>
          <a:xfrm>
            <a:off x="806195" y="804672"/>
            <a:ext cx="3521359" cy="5248656"/>
          </a:xfrm>
        </p:spPr>
        <p:txBody>
          <a:bodyPr anchor="ctr">
            <a:normAutofit/>
          </a:bodyPr>
          <a:lstStyle/>
          <a:p>
            <a:pPr algn="ctr"/>
            <a:r>
              <a:rPr lang="el-GR" dirty="0"/>
              <a:t>Θεσμοί Ευρωπαϊκής Ένωσης</a:t>
            </a:r>
          </a:p>
        </p:txBody>
      </p:sp>
      <p:sp>
        <p:nvSpPr>
          <p:cNvPr id="3" name="Θέση περιεχομένου 2">
            <a:extLst>
              <a:ext uri="{FF2B5EF4-FFF2-40B4-BE49-F238E27FC236}">
                <a16:creationId xmlns:a16="http://schemas.microsoft.com/office/drawing/2014/main" id="{35DDBE57-4718-FB5E-11D4-997460C2A626}"/>
              </a:ext>
            </a:extLst>
          </p:cNvPr>
          <p:cNvSpPr>
            <a:spLocks noGrp="1"/>
          </p:cNvSpPr>
          <p:nvPr>
            <p:ph idx="1"/>
          </p:nvPr>
        </p:nvSpPr>
        <p:spPr>
          <a:xfrm>
            <a:off x="4975861" y="804671"/>
            <a:ext cx="6399930" cy="5248657"/>
          </a:xfrm>
        </p:spPr>
        <p:txBody>
          <a:bodyPr anchor="ctr">
            <a:normAutofit/>
          </a:bodyPr>
          <a:lstStyle/>
          <a:p>
            <a:pPr marL="0" indent="0">
              <a:buNone/>
            </a:pPr>
            <a:endParaRPr lang="el-GR" b="1" u="sng" dirty="0">
              <a:effectLst/>
            </a:endParaRPr>
          </a:p>
          <a:p>
            <a:pPr>
              <a:buFont typeface="Arial" panose="020B0604020202020204" pitchFamily="34" charset="0"/>
              <a:buChar char="•"/>
            </a:pPr>
            <a:r>
              <a:rPr lang="el-GR" sz="1800" b="0" i="0" dirty="0">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Ευρωπαϊκό Κοινοβούλιο</a:t>
            </a:r>
            <a:endParaRPr lang="el-GR" sz="1800" b="0" i="0" dirty="0">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el-GR" sz="1800" b="0" i="0" u="sng" dirty="0">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Ευρωπαϊκό Συμβούλιο</a:t>
            </a:r>
            <a:endParaRPr lang="el-GR" sz="1800" b="0" i="0" u="sng" dirty="0">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el-GR" sz="1800" b="0" i="0" u="sng" strike="noStrike" dirty="0">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Συμβούλιο της Ευρωπαϊκής Ένωσης</a:t>
            </a:r>
            <a:endParaRPr lang="el-GR" sz="1800" b="0" i="0" u="sng" dirty="0">
              <a:effectLst/>
              <a:latin typeface="Calibri" panose="020F0502020204030204" pitchFamily="34" charset="0"/>
              <a:cs typeface="Calibri" panose="020F0502020204030204" pitchFamily="34" charset="0"/>
            </a:endParaRPr>
          </a:p>
          <a:p>
            <a:pPr>
              <a:buFont typeface="Arial" panose="020B0604020202020204" pitchFamily="34" charset="0"/>
              <a:buChar char="•"/>
            </a:pPr>
            <a:r>
              <a:rPr lang="el-GR" sz="1800" b="0" i="0" u="sng" strike="noStrike" dirty="0">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Ευρωπαϊκή Επιτροπή</a:t>
            </a:r>
            <a:endParaRPr lang="el-GR" sz="1800" b="0" i="0" u="sng" dirty="0">
              <a:effectLst/>
              <a:latin typeface="Calibri" panose="020F0502020204030204" pitchFamily="34" charset="0"/>
              <a:cs typeface="Calibri" panose="020F0502020204030204" pitchFamily="34" charset="0"/>
            </a:endParaRPr>
          </a:p>
          <a:p>
            <a:endParaRPr lang="el-GR" dirty="0"/>
          </a:p>
        </p:txBody>
      </p:sp>
    </p:spTree>
    <p:extLst>
      <p:ext uri="{BB962C8B-B14F-4D97-AF65-F5344CB8AC3E}">
        <p14:creationId xmlns:p14="http://schemas.microsoft.com/office/powerpoint/2010/main" val="34855502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Τίτλος 1">
            <a:extLst>
              <a:ext uri="{FF2B5EF4-FFF2-40B4-BE49-F238E27FC236}">
                <a16:creationId xmlns:a16="http://schemas.microsoft.com/office/drawing/2014/main" id="{08735B15-B721-A210-8A52-DBFA196B4150}"/>
              </a:ext>
            </a:extLst>
          </p:cNvPr>
          <p:cNvSpPr>
            <a:spLocks noGrp="1"/>
          </p:cNvSpPr>
          <p:nvPr>
            <p:ph type="title"/>
          </p:nvPr>
        </p:nvSpPr>
        <p:spPr>
          <a:xfrm>
            <a:off x="806195" y="804672"/>
            <a:ext cx="3521359" cy="5248656"/>
          </a:xfrm>
        </p:spPr>
        <p:txBody>
          <a:bodyPr anchor="ctr">
            <a:normAutofit/>
          </a:bodyPr>
          <a:lstStyle/>
          <a:p>
            <a:pPr algn="ctr"/>
            <a:r>
              <a:rPr lang="el-GR" sz="3900" dirty="0"/>
              <a:t>Ευρωπαϊκό Κοινοβούλιο- Αρμοδιότητες</a:t>
            </a:r>
          </a:p>
        </p:txBody>
      </p:sp>
      <p:sp>
        <p:nvSpPr>
          <p:cNvPr id="3" name="Θέση περιεχομένου 2">
            <a:extLst>
              <a:ext uri="{FF2B5EF4-FFF2-40B4-BE49-F238E27FC236}">
                <a16:creationId xmlns:a16="http://schemas.microsoft.com/office/drawing/2014/main" id="{22706E11-C11A-E722-900E-AA5D70CCC919}"/>
              </a:ext>
            </a:extLst>
          </p:cNvPr>
          <p:cNvSpPr>
            <a:spLocks noGrp="1"/>
          </p:cNvSpPr>
          <p:nvPr>
            <p:ph idx="1"/>
          </p:nvPr>
        </p:nvSpPr>
        <p:spPr>
          <a:xfrm>
            <a:off x="4975861" y="804671"/>
            <a:ext cx="6399930" cy="5248657"/>
          </a:xfrm>
        </p:spPr>
        <p:txBody>
          <a:bodyPr anchor="ctr">
            <a:normAutofit/>
          </a:bodyPr>
          <a:lstStyle/>
          <a:p>
            <a:pPr marL="0" indent="0">
              <a:buNone/>
            </a:pPr>
            <a:r>
              <a:rPr lang="el-GR" sz="1800" dirty="0">
                <a:latin typeface="Calibri" panose="020F0502020204030204" pitchFamily="34" charset="0"/>
                <a:cs typeface="Calibri" panose="020F0502020204030204" pitchFamily="34" charset="0"/>
              </a:rPr>
              <a:t>Το ευρωπαϊκό κοινοβούλιο έχει 3 βασικές αρμοδιότητες. Την νομοθετική, την δημοσιονομική και την εποπτική.</a:t>
            </a:r>
          </a:p>
          <a:p>
            <a:r>
              <a:rPr lang="el-GR" sz="1800" dirty="0">
                <a:latin typeface="Calibri" panose="020F0502020204030204" pitchFamily="34" charset="0"/>
                <a:cs typeface="Calibri" panose="020F0502020204030204" pitchFamily="34" charset="0"/>
              </a:rPr>
              <a:t>Η νομοθετική , εγκρίνει νομοθετικές πράξεις της Ευρωπαϊκής    Ένωσης, μαζί με το συμβούλιο της Ευρωπαϊκής επιτροπής  με βάση προτάσεις της Ευρωπαϊκής επιτροπής. Αποφασίζει για διεθνείς συμφωνίες και για θέματα διεύρυνσης. Επίσης εξετάζει το πρόγραμμα εργασίας της επιτροπής και της ζητά να υποβάλλει νομοθετικές προτάσεις.</a:t>
            </a:r>
          </a:p>
          <a:p>
            <a:r>
              <a:rPr lang="el-GR" sz="1800" dirty="0">
                <a:latin typeface="Calibri" panose="020F0502020204030204" pitchFamily="34" charset="0"/>
                <a:cs typeface="Calibri" panose="020F0502020204030204" pitchFamily="34" charset="0"/>
              </a:rPr>
              <a:t>Η δημοσιονομική καταρτίζει τον προϋπολογισμό της Ευρωπαϊκής Ένωσης, μαζί με το συμβούλιο και εγκρίνει τον μακροπρόθεσμο προϋπολογισμό της Ευρωπαϊκής Ένωσης, δηλαδή το «Πολυετές Δημοσιονομικό Πλαίσιο»</a:t>
            </a:r>
          </a:p>
        </p:txBody>
      </p:sp>
    </p:spTree>
    <p:extLst>
      <p:ext uri="{BB962C8B-B14F-4D97-AF65-F5344CB8AC3E}">
        <p14:creationId xmlns:p14="http://schemas.microsoft.com/office/powerpoint/2010/main" val="2220460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026" name="Picture 2" descr="Μετά από ένα χρόνο το Ευρωπαϊκό Κοινοβούλιο επιστρέφει στο Στρασβούργο ...">
            <a:extLst>
              <a:ext uri="{FF2B5EF4-FFF2-40B4-BE49-F238E27FC236}">
                <a16:creationId xmlns:a16="http://schemas.microsoft.com/office/drawing/2014/main" id="{E92E282D-CE0A-D2E6-2B07-1D58B09D6B9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4"/>
          <a:stretch/>
        </p:blipFill>
        <p:spPr bwMode="auto">
          <a:xfrm>
            <a:off x="6094410" y="609601"/>
            <a:ext cx="5449889" cy="5638797"/>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AA047838-7F9E-43CF-A116-26E7AAA8F8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7A116BB9-4F1B-293F-31B0-C60F7C867CB4}"/>
              </a:ext>
            </a:extLst>
          </p:cNvPr>
          <p:cNvSpPr>
            <a:spLocks noGrp="1"/>
          </p:cNvSpPr>
          <p:nvPr>
            <p:ph idx="1"/>
          </p:nvPr>
        </p:nvSpPr>
        <p:spPr>
          <a:xfrm>
            <a:off x="647701" y="2438401"/>
            <a:ext cx="4797256" cy="3809998"/>
          </a:xfrm>
        </p:spPr>
        <p:txBody>
          <a:bodyPr>
            <a:normAutofit/>
          </a:bodyPr>
          <a:lstStyle/>
          <a:p>
            <a:pPr>
              <a:lnSpc>
                <a:spcPct val="90000"/>
              </a:lnSpc>
            </a:pPr>
            <a:r>
              <a:rPr lang="el-GR" sz="1700">
                <a:latin typeface="Calibri" panose="020F0502020204030204" pitchFamily="34" charset="0"/>
                <a:cs typeface="Calibri" panose="020F0502020204030204" pitchFamily="34" charset="0"/>
              </a:rPr>
              <a:t> Η εποπτική ασκεί δημοκρατικό έλεγχο σε όλα τα όργανα της Ευρωπαϊκής Ένωσης, εκλέγει τον/την πρόεδρο της επιτροπής και εγκρίνει την επιτροπή ως σώμα. Έχει τη δυνατότητα να καταθέσει πρόταση μομφής, υποχρεώνοντας την επιτροπή σε παραίτηση. Χορηγεί απαλλαγή, δηλαδή τελική έγκριση για τον τρόπο με τον οποίο εκτελέστηκε ο προϋπολογισμός της Ευρωπαϊκής Ένωσης. Εξετάζει αναφορές πολιτών και συγκροτεί εξεταστικές επιτροπές. Επιπλέον συζητά τη νομισματική πολιτική με την Ευρωπαϊκή κεντρική τράπεζα, υποβάλλει ερωτήσεις στην επιτροπή και στο συμβούλιο. Τέλος εκτελεί χρέη παρατηρητή σε εκλογικές διαδικασίες</a:t>
            </a:r>
          </a:p>
        </p:txBody>
      </p:sp>
    </p:spTree>
    <p:extLst>
      <p:ext uri="{BB962C8B-B14F-4D97-AF65-F5344CB8AC3E}">
        <p14:creationId xmlns:p14="http://schemas.microsoft.com/office/powerpoint/2010/main" val="5910761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C3294D85-1F7F-5FE2-5907-868B2FF5F255}"/>
              </a:ext>
            </a:extLst>
          </p:cNvPr>
          <p:cNvSpPr>
            <a:spLocks noGrp="1"/>
          </p:cNvSpPr>
          <p:nvPr>
            <p:ph type="title"/>
          </p:nvPr>
        </p:nvSpPr>
        <p:spPr>
          <a:xfrm>
            <a:off x="7825169" y="1447799"/>
            <a:ext cx="2731458" cy="4766734"/>
          </a:xfrm>
        </p:spPr>
        <p:txBody>
          <a:bodyPr anchor="t">
            <a:normAutofit/>
          </a:bodyPr>
          <a:lstStyle/>
          <a:p>
            <a:r>
              <a:rPr lang="el-GR" sz="3700">
                <a:solidFill>
                  <a:schemeClr val="tx1"/>
                </a:solidFill>
              </a:rPr>
              <a:t>Ευρωπαϊκό συμβούλιο</a:t>
            </a:r>
          </a:p>
        </p:txBody>
      </p:sp>
      <p:sp>
        <p:nvSpPr>
          <p:cNvPr id="12" name="Rectangle 11">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Θέση περιεχομένου 2">
            <a:extLst>
              <a:ext uri="{FF2B5EF4-FFF2-40B4-BE49-F238E27FC236}">
                <a16:creationId xmlns:a16="http://schemas.microsoft.com/office/drawing/2014/main" id="{4CCE1872-1B28-DE83-188B-148945E74420}"/>
              </a:ext>
            </a:extLst>
          </p:cNvPr>
          <p:cNvSpPr>
            <a:spLocks noGrp="1"/>
          </p:cNvSpPr>
          <p:nvPr>
            <p:ph idx="1"/>
          </p:nvPr>
        </p:nvSpPr>
        <p:spPr>
          <a:xfrm>
            <a:off x="643467" y="1447798"/>
            <a:ext cx="6282984" cy="4766735"/>
          </a:xfrm>
        </p:spPr>
        <p:txBody>
          <a:bodyPr anchor="t">
            <a:normAutofit lnSpcReduction="10000"/>
          </a:bodyPr>
          <a:lstStyle/>
          <a:p>
            <a:pPr marL="0" indent="0">
              <a:lnSpc>
                <a:spcPct val="90000"/>
              </a:lnSpc>
              <a:buNone/>
            </a:pPr>
            <a:r>
              <a:rPr lang="el-GR" sz="1800" b="1" dirty="0">
                <a:latin typeface="Calibri" panose="020F0502020204030204" pitchFamily="34" charset="0"/>
                <a:cs typeface="Calibri" panose="020F0502020204030204" pitchFamily="34" charset="0"/>
              </a:rPr>
              <a:t>Το ευρωπαϊκό συμβούλιο:</a:t>
            </a:r>
          </a:p>
          <a:p>
            <a:pPr>
              <a:lnSpc>
                <a:spcPct val="90000"/>
              </a:lnSpc>
            </a:pPr>
            <a:r>
              <a:rPr lang="el-GR" sz="1800" dirty="0">
                <a:latin typeface="Calibri" panose="020F0502020204030204" pitchFamily="34" charset="0"/>
                <a:cs typeface="Calibri" panose="020F0502020204030204" pitchFamily="34" charset="0"/>
              </a:rPr>
              <a:t> Καθορίζει τις γενικές κατευθύνσεις και τις πολιτικές προτεραιότητες της ΕΕ – δεν θεσπίζει όμως νομοθεσία.</a:t>
            </a:r>
          </a:p>
          <a:p>
            <a:pPr>
              <a:lnSpc>
                <a:spcPct val="90000"/>
              </a:lnSpc>
            </a:pPr>
            <a:r>
              <a:rPr lang="el-GR" sz="1800" dirty="0">
                <a:latin typeface="Calibri" panose="020F0502020204030204" pitchFamily="34" charset="0"/>
                <a:cs typeface="Calibri" panose="020F0502020204030204" pitchFamily="34" charset="0"/>
              </a:rPr>
              <a:t>	Ασχολείται με σύνθετα ή ευαίσθητα θέματα που δεν μπορούν να επιλυθούν σε χαμηλότερο επίπεδο διακυβερνητικής συνεργασίας.</a:t>
            </a:r>
          </a:p>
          <a:p>
            <a:pPr>
              <a:lnSpc>
                <a:spcPct val="90000"/>
              </a:lnSpc>
            </a:pPr>
            <a:r>
              <a:rPr lang="el-GR" sz="1800" dirty="0">
                <a:latin typeface="Calibri" panose="020F0502020204030204" pitchFamily="34" charset="0"/>
                <a:cs typeface="Calibri" panose="020F0502020204030204" pitchFamily="34" charset="0"/>
              </a:rPr>
              <a:t>Καθορίζει την Κοινή Εξωτερική Πολιτική και Πολιτική Ασφάλειας της ΕΕ, λαμβάνοντας υπόψη τα στρατηγικά συμφέροντα της ΕΕ καθώς και θέματα άμυνας.</a:t>
            </a:r>
          </a:p>
          <a:p>
            <a:pPr>
              <a:lnSpc>
                <a:spcPct val="90000"/>
              </a:lnSpc>
            </a:pPr>
            <a:r>
              <a:rPr lang="el-GR" sz="1800" dirty="0">
                <a:latin typeface="Calibri" panose="020F0502020204030204" pitchFamily="34" charset="0"/>
                <a:cs typeface="Calibri" panose="020F0502020204030204" pitchFamily="34" charset="0"/>
              </a:rPr>
              <a:t>	Επιλέγει και ορίζει τους υποψηφίους για ορισμένα υψηλά αξιώματα της ΕΕ, όπως του/της Προέδρου της Ευρωπαϊκής Κεντρικής Τράπεζας και της Ευρωπαϊκής Επιτροπής.</a:t>
            </a:r>
          </a:p>
          <a:p>
            <a:pPr marL="0" indent="0">
              <a:lnSpc>
                <a:spcPct val="90000"/>
              </a:lnSpc>
              <a:buNone/>
            </a:pPr>
            <a:r>
              <a:rPr lang="el-GR" sz="1800" b="1" dirty="0">
                <a:latin typeface="Calibri" panose="020F0502020204030204" pitchFamily="34" charset="0"/>
                <a:cs typeface="Calibri" panose="020F0502020204030204" pitchFamily="34" charset="0"/>
              </a:rPr>
              <a:t>Για κάθε ζήτημα, το Ευρωπαϊκό Συμβούλιο μπορεί:</a:t>
            </a:r>
          </a:p>
          <a:p>
            <a:pPr>
              <a:lnSpc>
                <a:spcPct val="90000"/>
              </a:lnSpc>
            </a:pPr>
            <a:r>
              <a:rPr lang="el-GR" sz="1800" dirty="0">
                <a:latin typeface="Calibri" panose="020F0502020204030204" pitchFamily="34" charset="0"/>
                <a:cs typeface="Calibri" panose="020F0502020204030204" pitchFamily="34" charset="0"/>
              </a:rPr>
              <a:t>να ζητήσει από την Ευρωπαϊκή Επιτροπή να υποβάλει πρόταση για την αντιμετώπισή του</a:t>
            </a:r>
          </a:p>
          <a:p>
            <a:pPr>
              <a:lnSpc>
                <a:spcPct val="90000"/>
              </a:lnSpc>
            </a:pPr>
            <a:r>
              <a:rPr lang="el-GR" sz="1800" dirty="0">
                <a:latin typeface="Calibri" panose="020F0502020204030204" pitchFamily="34" charset="0"/>
                <a:cs typeface="Calibri" panose="020F0502020204030204" pitchFamily="34" charset="0"/>
              </a:rPr>
              <a:t>	να παραπέμψει το ζήτημα στο Συμβούλιο της ΕΕ</a:t>
            </a:r>
          </a:p>
          <a:p>
            <a:pPr marL="0" indent="0">
              <a:lnSpc>
                <a:spcPct val="90000"/>
              </a:lnSpc>
              <a:buNone/>
            </a:pPr>
            <a:endParaRPr lang="el-GR" sz="1600" dirty="0"/>
          </a:p>
        </p:txBody>
      </p:sp>
    </p:spTree>
    <p:extLst>
      <p:ext uri="{BB962C8B-B14F-4D97-AF65-F5344CB8AC3E}">
        <p14:creationId xmlns:p14="http://schemas.microsoft.com/office/powerpoint/2010/main" val="3189050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75DDA728-46DA-46C0-C77C-9975190A6E0E}"/>
              </a:ext>
            </a:extLst>
          </p:cNvPr>
          <p:cNvSpPr>
            <a:spLocks noGrp="1"/>
          </p:cNvSpPr>
          <p:nvPr>
            <p:ph type="title"/>
          </p:nvPr>
        </p:nvSpPr>
        <p:spPr>
          <a:xfrm>
            <a:off x="7825169" y="1447799"/>
            <a:ext cx="2731458" cy="4766734"/>
          </a:xfrm>
        </p:spPr>
        <p:txBody>
          <a:bodyPr anchor="t">
            <a:normAutofit/>
          </a:bodyPr>
          <a:lstStyle/>
          <a:p>
            <a:r>
              <a:rPr lang="el-GR" sz="3100">
                <a:solidFill>
                  <a:schemeClr val="tx1"/>
                </a:solidFill>
              </a:rPr>
              <a:t>Σύνθεση Ευρωπαϊκού Συμβουλίου</a:t>
            </a:r>
          </a:p>
        </p:txBody>
      </p:sp>
      <p:sp>
        <p:nvSpPr>
          <p:cNvPr id="12" name="Rectangle 11">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Θέση περιεχομένου 2">
            <a:extLst>
              <a:ext uri="{FF2B5EF4-FFF2-40B4-BE49-F238E27FC236}">
                <a16:creationId xmlns:a16="http://schemas.microsoft.com/office/drawing/2014/main" id="{78943036-CE37-9314-2562-98AE431D0325}"/>
              </a:ext>
            </a:extLst>
          </p:cNvPr>
          <p:cNvSpPr>
            <a:spLocks noGrp="1"/>
          </p:cNvSpPr>
          <p:nvPr>
            <p:ph idx="1"/>
          </p:nvPr>
        </p:nvSpPr>
        <p:spPr>
          <a:xfrm>
            <a:off x="643467" y="1447798"/>
            <a:ext cx="6282984" cy="4766735"/>
          </a:xfrm>
        </p:spPr>
        <p:txBody>
          <a:bodyPr anchor="t">
            <a:normAutofit/>
          </a:bodyPr>
          <a:lstStyle/>
          <a:p>
            <a:pPr marL="0" indent="0">
              <a:buNone/>
            </a:pPr>
            <a:r>
              <a:rPr lang="el-GR" sz="1800" dirty="0">
                <a:latin typeface="Calibri" panose="020F0502020204030204" pitchFamily="34" charset="0"/>
                <a:cs typeface="Calibri" panose="020F0502020204030204" pitchFamily="34" charset="0"/>
              </a:rPr>
              <a:t>Το Ευρωπαϊκό Συμβούλιο απαρτίζεται από τους αρχηγούς κρατών ή κυβερνήσεων όλων των χωρών της ΕΕ, τον/την Πρόεδρο του Ευρωπαϊκού Συμβουλίου και τον/την Πρόεδρο της Ευρωπαϊκής Επιτροπής.</a:t>
            </a:r>
          </a:p>
          <a:p>
            <a:pPr marL="0" indent="0">
              <a:buNone/>
            </a:pPr>
            <a:r>
              <a:rPr lang="el-GR" sz="1800" dirty="0">
                <a:latin typeface="Calibri" panose="020F0502020204030204" pitchFamily="34" charset="0"/>
                <a:cs typeface="Calibri" panose="020F0502020204030204" pitchFamily="34" charset="0"/>
              </a:rPr>
              <a:t>Συνέρχεται κατόπιν πρωτοβουλίας του/της Προέδρου του, ο/η οποίος/-α εκλέγεται από το ίδιο το Ευρωπαϊκό Συμβούλιο για μια θητεία δυόμισι ετών, ανανεώσιμη μόνο μία φορά. Μεταξύ άλλων, ο Πρόεδρος εκπροσωπεί την ΕΕ στον έξω κόσμο.</a:t>
            </a:r>
          </a:p>
          <a:p>
            <a:pPr marL="0" indent="0">
              <a:buNone/>
            </a:pPr>
            <a:endParaRPr lang="el-GR" dirty="0"/>
          </a:p>
        </p:txBody>
      </p:sp>
    </p:spTree>
    <p:extLst>
      <p:ext uri="{BB962C8B-B14F-4D97-AF65-F5344CB8AC3E}">
        <p14:creationId xmlns:p14="http://schemas.microsoft.com/office/powerpoint/2010/main" val="25243457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331F6A-DA09-422D-8CED-00C0B4585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07C2F65-00C4-451C-8BFA-E765DEC17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733" y="0"/>
            <a:ext cx="3215640"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FDA08E3-539E-85AF-B1DF-7A6340C69AAA}"/>
              </a:ext>
            </a:extLst>
          </p:cNvPr>
          <p:cNvSpPr>
            <a:spLocks noGrp="1"/>
          </p:cNvSpPr>
          <p:nvPr>
            <p:ph type="title"/>
          </p:nvPr>
        </p:nvSpPr>
        <p:spPr>
          <a:xfrm>
            <a:off x="7825169" y="1447799"/>
            <a:ext cx="2731458" cy="4766734"/>
          </a:xfrm>
        </p:spPr>
        <p:txBody>
          <a:bodyPr anchor="t">
            <a:normAutofit/>
          </a:bodyPr>
          <a:lstStyle/>
          <a:p>
            <a:r>
              <a:rPr lang="el-GR" sz="3700">
                <a:solidFill>
                  <a:schemeClr val="tx1"/>
                </a:solidFill>
              </a:rPr>
              <a:t>Πώς λειτουργεί το Ευρωπαϊκό Συμβούλιο</a:t>
            </a:r>
          </a:p>
        </p:txBody>
      </p:sp>
      <p:sp>
        <p:nvSpPr>
          <p:cNvPr id="12" name="Rectangle 11">
            <a:extLst>
              <a:ext uri="{FF2B5EF4-FFF2-40B4-BE49-F238E27FC236}">
                <a16:creationId xmlns:a16="http://schemas.microsoft.com/office/drawing/2014/main" id="{50DDF752-B2A6-49DC-B474-8E1F71AFF1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64859" y="0"/>
            <a:ext cx="1438656" cy="6858000"/>
          </a:xfrm>
          <a:prstGeom prst="rect">
            <a:avLst/>
          </a:prstGeom>
          <a:solidFill>
            <a:schemeClr val="bg2">
              <a:lumMod val="5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3" name="Θέση περιεχομένου 2">
            <a:extLst>
              <a:ext uri="{FF2B5EF4-FFF2-40B4-BE49-F238E27FC236}">
                <a16:creationId xmlns:a16="http://schemas.microsoft.com/office/drawing/2014/main" id="{B4ABC8CC-60A9-9904-66FD-566E81E76A2A}"/>
              </a:ext>
            </a:extLst>
          </p:cNvPr>
          <p:cNvSpPr>
            <a:spLocks noGrp="1"/>
          </p:cNvSpPr>
          <p:nvPr>
            <p:ph idx="1"/>
          </p:nvPr>
        </p:nvSpPr>
        <p:spPr>
          <a:xfrm>
            <a:off x="638875" y="2151499"/>
            <a:ext cx="6282984" cy="3359333"/>
          </a:xfrm>
        </p:spPr>
        <p:txBody>
          <a:bodyPr anchor="t">
            <a:normAutofit/>
          </a:bodyPr>
          <a:lstStyle/>
          <a:p>
            <a:pPr marL="0" indent="0">
              <a:buNone/>
            </a:pPr>
            <a:r>
              <a:rPr lang="el-GR" sz="1800" dirty="0">
                <a:latin typeface="Calibri" panose="020F0502020204030204" pitchFamily="34" charset="0"/>
                <a:cs typeface="Calibri" panose="020F0502020204030204" pitchFamily="34" charset="0"/>
              </a:rPr>
              <a:t>Συνήθως συνεδριάζει 4 φορές τον χρόνο – όμως ο/η Πρόεδρος μπορεί να συγκαλεί έκτακτες συνεδριάσεις για την επίλυση επειγόντων θεμάτων.</a:t>
            </a:r>
          </a:p>
          <a:p>
            <a:pPr marL="0" indent="0">
              <a:buNone/>
            </a:pPr>
            <a:r>
              <a:rPr lang="el-GR" sz="1800" dirty="0">
                <a:latin typeface="Calibri" panose="020F0502020204030204" pitchFamily="34" charset="0"/>
                <a:cs typeface="Calibri" panose="020F0502020204030204" pitchFamily="34" charset="0"/>
              </a:rPr>
              <a:t>Οι αποφάσεις του λαμβάνονται γενικώς με συναίνεση – σε ορισμένες περιπτώσεις όμως λαμβάνονται με ομοφωνία ή με ειδική πλειοψηφία. Δικαίωμα ψήφου έχουν μόνον οι αρχηγοί κρατών και κυβερνήσεων.</a:t>
            </a:r>
          </a:p>
          <a:p>
            <a:endParaRPr lang="el-GR" sz="1800" dirty="0">
              <a:latin typeface="Calibri" panose="020F0502020204030204" pitchFamily="34" charset="0"/>
              <a:cs typeface="Calibri" panose="020F0502020204030204" pitchFamily="34" charset="0"/>
            </a:endParaRPr>
          </a:p>
          <a:p>
            <a:endParaRPr lang="el-GR" dirty="0"/>
          </a:p>
          <a:p>
            <a:endParaRPr lang="el-GR" dirty="0"/>
          </a:p>
        </p:txBody>
      </p:sp>
    </p:spTree>
    <p:extLst>
      <p:ext uri="{BB962C8B-B14F-4D97-AF65-F5344CB8AC3E}">
        <p14:creationId xmlns:p14="http://schemas.microsoft.com/office/powerpoint/2010/main" val="941445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9AEA47B-C61A-F20C-AD7B-34ED41E5DD8E}"/>
              </a:ext>
            </a:extLst>
          </p:cNvPr>
          <p:cNvSpPr>
            <a:spLocks noGrp="1"/>
          </p:cNvSpPr>
          <p:nvPr>
            <p:ph type="title"/>
          </p:nvPr>
        </p:nvSpPr>
        <p:spPr>
          <a:xfrm>
            <a:off x="648931" y="629266"/>
            <a:ext cx="4166510" cy="1622321"/>
          </a:xfrm>
        </p:spPr>
        <p:txBody>
          <a:bodyPr>
            <a:normAutofit/>
          </a:bodyPr>
          <a:lstStyle/>
          <a:p>
            <a:pPr>
              <a:lnSpc>
                <a:spcPct val="90000"/>
              </a:lnSpc>
            </a:pPr>
            <a:r>
              <a:rPr lang="el-GR" sz="2900">
                <a:solidFill>
                  <a:srgbClr val="EBEBEB"/>
                </a:solidFill>
              </a:rPr>
              <a:t>ΚΥΡΙΑ ΧΑΡΑΚΤΗΡΙΣΤΙΚΑ ΤΟΥ ΣΥΜΒΟΥΛΙΟΥ ΤΗΣ ΕΕ</a:t>
            </a:r>
          </a:p>
        </p:txBody>
      </p:sp>
      <p:sp>
        <p:nvSpPr>
          <p:cNvPr id="7"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 name="Freeform: Shape 12">
            <a:extLst>
              <a:ext uri="{FF2B5EF4-FFF2-40B4-BE49-F238E27FC236}">
                <a16:creationId xmlns:a16="http://schemas.microsoft.com/office/drawing/2014/main" id="{70151CB7-E7DE-4917-B831-01DF9CE01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270819" y="-63600"/>
            <a:ext cx="6858001" cy="6985200"/>
          </a:xfrm>
          <a:custGeom>
            <a:avLst/>
            <a:gdLst>
              <a:gd name="connsiteX0" fmla="*/ 6858001 w 6858001"/>
              <a:gd name="connsiteY0" fmla="*/ 1177 h 6985200"/>
              <a:gd name="connsiteX1" fmla="*/ 6858001 w 6858001"/>
              <a:gd name="connsiteY1" fmla="*/ 1344715 h 6985200"/>
              <a:gd name="connsiteX2" fmla="*/ 6858000 w 6858001"/>
              <a:gd name="connsiteY2" fmla="*/ 1344715 h 6985200"/>
              <a:gd name="connsiteX3" fmla="*/ 6858000 w 6858001"/>
              <a:gd name="connsiteY3" fmla="*/ 6985200 h 6985200"/>
              <a:gd name="connsiteX4" fmla="*/ 0 w 6858001"/>
              <a:gd name="connsiteY4" fmla="*/ 6985199 h 6985200"/>
              <a:gd name="connsiteX5" fmla="*/ 0 w 6858001"/>
              <a:gd name="connsiteY5" fmla="*/ 886772 h 6985200"/>
              <a:gd name="connsiteX6" fmla="*/ 1 w 6858001"/>
              <a:gd name="connsiteY6" fmla="*/ 886772 h 6985200"/>
              <a:gd name="connsiteX7" fmla="*/ 1 w 6858001"/>
              <a:gd name="connsiteY7" fmla="*/ 0 h 6985200"/>
              <a:gd name="connsiteX8" fmla="*/ 40463 w 6858001"/>
              <a:gd name="connsiteY8" fmla="*/ 5883 h 6985200"/>
              <a:gd name="connsiteX9" fmla="*/ 159107 w 6858001"/>
              <a:gd name="connsiteY9" fmla="*/ 23196 h 6985200"/>
              <a:gd name="connsiteX10" fmla="*/ 245518 w 6858001"/>
              <a:gd name="connsiteY10" fmla="*/ 35299 h 6985200"/>
              <a:gd name="connsiteX11" fmla="*/ 348388 w 6858001"/>
              <a:gd name="connsiteY11" fmla="*/ 48073 h 6985200"/>
              <a:gd name="connsiteX12" fmla="*/ 470460 w 6858001"/>
              <a:gd name="connsiteY12" fmla="*/ 63369 h 6985200"/>
              <a:gd name="connsiteX13" fmla="*/ 605563 w 6858001"/>
              <a:gd name="connsiteY13" fmla="*/ 79506 h 6985200"/>
              <a:gd name="connsiteX14" fmla="*/ 757810 w 6858001"/>
              <a:gd name="connsiteY14" fmla="*/ 96483 h 6985200"/>
              <a:gd name="connsiteX15" fmla="*/ 923774 w 6858001"/>
              <a:gd name="connsiteY15" fmla="*/ 114469 h 6985200"/>
              <a:gd name="connsiteX16" fmla="*/ 1104139 w 6858001"/>
              <a:gd name="connsiteY16" fmla="*/ 132454 h 6985200"/>
              <a:gd name="connsiteX17" fmla="*/ 1296163 w 6858001"/>
              <a:gd name="connsiteY17" fmla="*/ 150776 h 6985200"/>
              <a:gd name="connsiteX18" fmla="*/ 1503275 w 6858001"/>
              <a:gd name="connsiteY18" fmla="*/ 167753 h 6985200"/>
              <a:gd name="connsiteX19" fmla="*/ 1719988 w 6858001"/>
              <a:gd name="connsiteY19" fmla="*/ 184058 h 6985200"/>
              <a:gd name="connsiteX20" fmla="*/ 1949045 w 6858001"/>
              <a:gd name="connsiteY20" fmla="*/ 198849 h 6985200"/>
              <a:gd name="connsiteX21" fmla="*/ 2187703 w 6858001"/>
              <a:gd name="connsiteY21" fmla="*/ 212969 h 6985200"/>
              <a:gd name="connsiteX22" fmla="*/ 2436649 w 6858001"/>
              <a:gd name="connsiteY22" fmla="*/ 226248 h 6985200"/>
              <a:gd name="connsiteX23" fmla="*/ 2564208 w 6858001"/>
              <a:gd name="connsiteY23" fmla="*/ 230955 h 6985200"/>
              <a:gd name="connsiteX24" fmla="*/ 2694509 w 6858001"/>
              <a:gd name="connsiteY24" fmla="*/ 236165 h 6985200"/>
              <a:gd name="connsiteX25" fmla="*/ 2826869 w 6858001"/>
              <a:gd name="connsiteY25" fmla="*/ 241040 h 6985200"/>
              <a:gd name="connsiteX26" fmla="*/ 2959914 w 6858001"/>
              <a:gd name="connsiteY26" fmla="*/ 244234 h 6985200"/>
              <a:gd name="connsiteX27" fmla="*/ 3095702 w 6858001"/>
              <a:gd name="connsiteY27" fmla="*/ 247091 h 6985200"/>
              <a:gd name="connsiteX28" fmla="*/ 3232862 w 6858001"/>
              <a:gd name="connsiteY28" fmla="*/ 250117 h 6985200"/>
              <a:gd name="connsiteX29" fmla="*/ 3372766 w 6858001"/>
              <a:gd name="connsiteY29" fmla="*/ 252134 h 6985200"/>
              <a:gd name="connsiteX30" fmla="*/ 3514040 w 6858001"/>
              <a:gd name="connsiteY30" fmla="*/ 252134 h 6985200"/>
              <a:gd name="connsiteX31" fmla="*/ 3656686 w 6858001"/>
              <a:gd name="connsiteY31" fmla="*/ 253142 h 6985200"/>
              <a:gd name="connsiteX32" fmla="*/ 3800705 w 6858001"/>
              <a:gd name="connsiteY32" fmla="*/ 252134 h 6985200"/>
              <a:gd name="connsiteX33" fmla="*/ 3946780 w 6858001"/>
              <a:gd name="connsiteY33" fmla="*/ 250117 h 6985200"/>
              <a:gd name="connsiteX34" fmla="*/ 4092856 w 6858001"/>
              <a:gd name="connsiteY34" fmla="*/ 248268 h 6985200"/>
              <a:gd name="connsiteX35" fmla="*/ 4240988 w 6858001"/>
              <a:gd name="connsiteY35" fmla="*/ 244234 h 6985200"/>
              <a:gd name="connsiteX36" fmla="*/ 4390492 w 6858001"/>
              <a:gd name="connsiteY36" fmla="*/ 240032 h 6985200"/>
              <a:gd name="connsiteX37" fmla="*/ 4539997 w 6858001"/>
              <a:gd name="connsiteY37" fmla="*/ 235157 h 6985200"/>
              <a:gd name="connsiteX38" fmla="*/ 4690873 w 6858001"/>
              <a:gd name="connsiteY38" fmla="*/ 228266 h 6985200"/>
              <a:gd name="connsiteX39" fmla="*/ 4843120 w 6858001"/>
              <a:gd name="connsiteY39" fmla="*/ 220029 h 6985200"/>
              <a:gd name="connsiteX40" fmla="*/ 4996054 w 6858001"/>
              <a:gd name="connsiteY40" fmla="*/ 212129 h 6985200"/>
              <a:gd name="connsiteX41" fmla="*/ 5148987 w 6858001"/>
              <a:gd name="connsiteY41" fmla="*/ 202044 h 6985200"/>
              <a:gd name="connsiteX42" fmla="*/ 5303978 w 6858001"/>
              <a:gd name="connsiteY42" fmla="*/ 189941 h 6985200"/>
              <a:gd name="connsiteX43" fmla="*/ 5456911 w 6858001"/>
              <a:gd name="connsiteY43" fmla="*/ 177839 h 6985200"/>
              <a:gd name="connsiteX44" fmla="*/ 5612588 w 6858001"/>
              <a:gd name="connsiteY44" fmla="*/ 163887 h 6985200"/>
              <a:gd name="connsiteX45" fmla="*/ 5768950 w 6858001"/>
              <a:gd name="connsiteY45" fmla="*/ 148591 h 6985200"/>
              <a:gd name="connsiteX46" fmla="*/ 5923255 w 6858001"/>
              <a:gd name="connsiteY46" fmla="*/ 132455 h 6985200"/>
              <a:gd name="connsiteX47" fmla="*/ 6079618 w 6858001"/>
              <a:gd name="connsiteY47" fmla="*/ 113629 h 6985200"/>
              <a:gd name="connsiteX48" fmla="*/ 6235294 w 6858001"/>
              <a:gd name="connsiteY48" fmla="*/ 93458 h 6985200"/>
              <a:gd name="connsiteX49" fmla="*/ 6391657 w 6858001"/>
              <a:gd name="connsiteY49" fmla="*/ 73455 h 6985200"/>
              <a:gd name="connsiteX50" fmla="*/ 6547333 w 6858001"/>
              <a:gd name="connsiteY50" fmla="*/ 50091 h 6985200"/>
              <a:gd name="connsiteX51" fmla="*/ 6702324 w 6858001"/>
              <a:gd name="connsiteY51" fmla="*/ 26222 h 698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6985200">
                <a:moveTo>
                  <a:pt x="6858001" y="1177"/>
                </a:moveTo>
                <a:lnTo>
                  <a:pt x="6858001" y="1344715"/>
                </a:lnTo>
                <a:lnTo>
                  <a:pt x="6858000" y="1344715"/>
                </a:lnTo>
                <a:lnTo>
                  <a:pt x="6858000" y="6985200"/>
                </a:lnTo>
                <a:lnTo>
                  <a:pt x="0" y="6985199"/>
                </a:lnTo>
                <a:lnTo>
                  <a:pt x="0" y="886772"/>
                </a:lnTo>
                <a:lnTo>
                  <a:pt x="1" y="886772"/>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9" y="241040"/>
                </a:lnTo>
                <a:lnTo>
                  <a:pt x="2959914" y="244234"/>
                </a:lnTo>
                <a:lnTo>
                  <a:pt x="3095702" y="247091"/>
                </a:lnTo>
                <a:lnTo>
                  <a:pt x="3232862" y="250117"/>
                </a:lnTo>
                <a:lnTo>
                  <a:pt x="3372766" y="252134"/>
                </a:lnTo>
                <a:lnTo>
                  <a:pt x="3514040" y="252134"/>
                </a:lnTo>
                <a:lnTo>
                  <a:pt x="3656686" y="253142"/>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Εικόνα 3" descr="Συμβούλιο ΕΕ: ¨Εγκριση της Όγδοης Δέσμης Κυρώσεων Κατά της Ρωσίας">
            <a:extLst>
              <a:ext uri="{FF2B5EF4-FFF2-40B4-BE49-F238E27FC236}">
                <a16:creationId xmlns:a16="http://schemas.microsoft.com/office/drawing/2014/main" id="{0F5EBAC1-841F-1704-4420-ED75E6741B4D}"/>
              </a:ext>
            </a:extLst>
          </p:cNvPr>
          <p:cNvPicPr>
            <a:picLocks noChangeAspect="1"/>
          </p:cNvPicPr>
          <p:nvPr/>
        </p:nvPicPr>
        <p:blipFill rotWithShape="1">
          <a:blip r:embed="rId2"/>
          <a:srcRect l="13612" r="13310" b="2"/>
          <a:stretch/>
        </p:blipFill>
        <p:spPr>
          <a:xfrm>
            <a:off x="6093992" y="1331581"/>
            <a:ext cx="5449889" cy="4194834"/>
          </a:xfrm>
          <a:prstGeom prst="rect">
            <a:avLst/>
          </a:prstGeom>
          <a:effectLst/>
        </p:spPr>
      </p:pic>
      <p:sp>
        <p:nvSpPr>
          <p:cNvPr id="10" name="Rectangle 14">
            <a:extLst>
              <a:ext uri="{FF2B5EF4-FFF2-40B4-BE49-F238E27FC236}">
                <a16:creationId xmlns:a16="http://schemas.microsoft.com/office/drawing/2014/main" id="{A92A1116-1C84-41DF-B803-1F7B0883EC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Θέση περιεχομένου 2">
            <a:extLst>
              <a:ext uri="{FF2B5EF4-FFF2-40B4-BE49-F238E27FC236}">
                <a16:creationId xmlns:a16="http://schemas.microsoft.com/office/drawing/2014/main" id="{2AF9D66B-AAEF-A2B9-C15C-A7E3112628DB}"/>
              </a:ext>
            </a:extLst>
          </p:cNvPr>
          <p:cNvSpPr>
            <a:spLocks noGrp="1"/>
          </p:cNvSpPr>
          <p:nvPr>
            <p:ph idx="1"/>
          </p:nvPr>
        </p:nvSpPr>
        <p:spPr>
          <a:xfrm>
            <a:off x="648931" y="2438400"/>
            <a:ext cx="4166509" cy="3785419"/>
          </a:xfrm>
        </p:spPr>
        <p:txBody>
          <a:bodyPr>
            <a:normAutofit lnSpcReduction="10000"/>
          </a:bodyPr>
          <a:lstStyle/>
          <a:p>
            <a:pPr>
              <a:lnSpc>
                <a:spcPct val="90000"/>
              </a:lnSpc>
            </a:pPr>
            <a:r>
              <a:rPr lang="el-GR" sz="1800" dirty="0">
                <a:solidFill>
                  <a:srgbClr val="EBEBEB"/>
                </a:solidFill>
                <a:latin typeface="Calibri" panose="020F0502020204030204" pitchFamily="34" charset="0"/>
                <a:cs typeface="Calibri" panose="020F0502020204030204" pitchFamily="34" charset="0"/>
              </a:rPr>
              <a:t>Ρόλος: η φωνή των κρατών μελών της ΕΕ· θεσπίζει τη νομοθεσία της ΕΕ και συντονίζει τις πολιτικές της</a:t>
            </a:r>
          </a:p>
          <a:p>
            <a:pPr>
              <a:lnSpc>
                <a:spcPct val="90000"/>
              </a:lnSpc>
            </a:pPr>
            <a:r>
              <a:rPr lang="el-GR" sz="1800" dirty="0">
                <a:solidFill>
                  <a:srgbClr val="EBEBEB"/>
                </a:solidFill>
                <a:latin typeface="Calibri" panose="020F0502020204030204" pitchFamily="34" charset="0"/>
                <a:cs typeface="Calibri" panose="020F0502020204030204" pitchFamily="34" charset="0"/>
              </a:rPr>
              <a:t>Μέλη: υπουργοί από κάθε χώρα της ΕΕ, ανάλογα με τον προς συζήτηση τομέα πολιτικής</a:t>
            </a:r>
          </a:p>
          <a:p>
            <a:pPr>
              <a:lnSpc>
                <a:spcPct val="90000"/>
              </a:lnSpc>
            </a:pPr>
            <a:r>
              <a:rPr lang="el-GR" sz="1800" dirty="0">
                <a:solidFill>
                  <a:srgbClr val="EBEBEB"/>
                </a:solidFill>
                <a:latin typeface="Calibri" panose="020F0502020204030204" pitchFamily="34" charset="0"/>
                <a:cs typeface="Calibri" panose="020F0502020204030204" pitchFamily="34" charset="0"/>
              </a:rPr>
              <a:t>Πρόεδρος: κάθε χώρα της Ευρωπαϊκής Ένωσης ασκεί εκ περιτροπής την προεδρία για έξι μήνες</a:t>
            </a:r>
          </a:p>
          <a:p>
            <a:pPr>
              <a:lnSpc>
                <a:spcPct val="90000"/>
              </a:lnSpc>
            </a:pPr>
            <a:r>
              <a:rPr lang="el-GR" sz="1800" dirty="0">
                <a:solidFill>
                  <a:srgbClr val="EBEBEB"/>
                </a:solidFill>
                <a:latin typeface="Calibri" panose="020F0502020204030204" pitchFamily="34" charset="0"/>
                <a:cs typeface="Calibri" panose="020F0502020204030204" pitchFamily="34" charset="0"/>
              </a:rPr>
              <a:t>Έτος σύστασης: το 1958 (ως Συμβούλιο της Ευρωπαϊκής Οικονομικής Κοινότητας)</a:t>
            </a:r>
          </a:p>
          <a:p>
            <a:pPr>
              <a:lnSpc>
                <a:spcPct val="90000"/>
              </a:lnSpc>
            </a:pPr>
            <a:r>
              <a:rPr lang="el-GR" sz="1800" dirty="0">
                <a:solidFill>
                  <a:srgbClr val="EBEBEB"/>
                </a:solidFill>
                <a:latin typeface="Calibri" panose="020F0502020204030204" pitchFamily="34" charset="0"/>
                <a:cs typeface="Calibri" panose="020F0502020204030204" pitchFamily="34" charset="0"/>
              </a:rPr>
              <a:t>Τοποθεσία: Βρυξέλλες (Βέλγιο)</a:t>
            </a:r>
          </a:p>
          <a:p>
            <a:pPr>
              <a:lnSpc>
                <a:spcPct val="90000"/>
              </a:lnSpc>
            </a:pPr>
            <a:endParaRPr lang="el-GR" sz="1600" dirty="0">
              <a:solidFill>
                <a:srgbClr val="EBEBEB"/>
              </a:solidFill>
            </a:endParaRPr>
          </a:p>
        </p:txBody>
      </p:sp>
    </p:spTree>
    <p:extLst>
      <p:ext uri="{BB962C8B-B14F-4D97-AF65-F5344CB8AC3E}">
        <p14:creationId xmlns:p14="http://schemas.microsoft.com/office/powerpoint/2010/main" val="1327650255"/>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12"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259CB1E9-B23D-CAFD-23B5-F1B91659B0D7}"/>
              </a:ext>
            </a:extLst>
          </p:cNvPr>
          <p:cNvSpPr>
            <a:spLocks noGrp="1"/>
          </p:cNvSpPr>
          <p:nvPr>
            <p:ph type="title"/>
          </p:nvPr>
        </p:nvSpPr>
        <p:spPr>
          <a:xfrm>
            <a:off x="653143" y="1645920"/>
            <a:ext cx="3522879" cy="4470821"/>
          </a:xfrm>
        </p:spPr>
        <p:txBody>
          <a:bodyPr>
            <a:normAutofit/>
          </a:bodyPr>
          <a:lstStyle/>
          <a:p>
            <a:pPr algn="r"/>
            <a:r>
              <a:rPr lang="el-GR" sz="3900">
                <a:solidFill>
                  <a:srgbClr val="FFFFFF"/>
                </a:solidFill>
              </a:rPr>
              <a:t>Τι κάνει το Συμβούλιο – Βασικές Αρμοδιότητες </a:t>
            </a:r>
          </a:p>
        </p:txBody>
      </p:sp>
      <p:sp>
        <p:nvSpPr>
          <p:cNvPr id="3" name="Θέση περιεχομένου 2">
            <a:extLst>
              <a:ext uri="{FF2B5EF4-FFF2-40B4-BE49-F238E27FC236}">
                <a16:creationId xmlns:a16="http://schemas.microsoft.com/office/drawing/2014/main" id="{5917EEA6-0DA0-14FF-5DCA-45A7B8F6F510}"/>
              </a:ext>
            </a:extLst>
          </p:cNvPr>
          <p:cNvSpPr>
            <a:spLocks noGrp="1"/>
          </p:cNvSpPr>
          <p:nvPr>
            <p:ph idx="1"/>
          </p:nvPr>
        </p:nvSpPr>
        <p:spPr>
          <a:xfrm>
            <a:off x="5204109" y="1645920"/>
            <a:ext cx="5919503" cy="4470821"/>
          </a:xfrm>
        </p:spPr>
        <p:txBody>
          <a:bodyPr>
            <a:normAutofit/>
          </a:bodyPr>
          <a:lstStyle/>
          <a:p>
            <a:r>
              <a:rPr lang="el-GR" sz="1800" dirty="0">
                <a:latin typeface="Calibri" panose="020F0502020204030204" pitchFamily="34" charset="0"/>
                <a:cs typeface="Calibri" panose="020F0502020204030204" pitchFamily="34" charset="0"/>
              </a:rPr>
              <a:t>Θεσπίζει τη νομοθεσία της ΕΕ, μαζί με το Ευρωπαϊκό Κοινοβούλιο, με βάση τις προτάσεις της Ευρωπαϊκής Επιτροπής</a:t>
            </a:r>
          </a:p>
          <a:p>
            <a:r>
              <a:rPr lang="el-GR" sz="1800" dirty="0">
                <a:latin typeface="Calibri" panose="020F0502020204030204" pitchFamily="34" charset="0"/>
                <a:cs typeface="Calibri" panose="020F0502020204030204" pitchFamily="34" charset="0"/>
              </a:rPr>
              <a:t>Συντονίζει τις πολιτικές των χωρών της ΕΕ</a:t>
            </a:r>
          </a:p>
          <a:p>
            <a:r>
              <a:rPr lang="el-GR" sz="1800" dirty="0">
                <a:latin typeface="Calibri" panose="020F0502020204030204" pitchFamily="34" charset="0"/>
                <a:cs typeface="Calibri" panose="020F0502020204030204" pitchFamily="34" charset="0"/>
              </a:rPr>
              <a:t>Προγραμματίζει την εξωτερική πολιτική και πολιτική ασφαλείας της ΕΕ, </a:t>
            </a:r>
          </a:p>
          <a:p>
            <a:r>
              <a:rPr lang="el-GR" sz="1800" dirty="0">
                <a:latin typeface="Calibri" panose="020F0502020204030204" pitchFamily="34" charset="0"/>
                <a:cs typeface="Calibri" panose="020F0502020204030204" pitchFamily="34" charset="0"/>
              </a:rPr>
              <a:t>Συνάπτει συμφωνίες μεταξύ της ΕΕ και άλλων χωρών ή διεθνών οργανισμών</a:t>
            </a:r>
          </a:p>
          <a:p>
            <a:r>
              <a:rPr lang="el-GR" sz="1800" dirty="0">
                <a:latin typeface="Calibri" panose="020F0502020204030204" pitchFamily="34" charset="0"/>
                <a:cs typeface="Calibri" panose="020F0502020204030204" pitchFamily="34" charset="0"/>
              </a:rPr>
              <a:t>Εγκρίνει τον ετήσιο προϋπολογισμό της ΕΕ - από κοινού με το Ευρωπαϊκό Κοινοβούλιο</a:t>
            </a:r>
          </a:p>
          <a:p>
            <a:endParaRPr lang="el-GR" dirty="0"/>
          </a:p>
        </p:txBody>
      </p:sp>
    </p:spTree>
    <p:extLst>
      <p:ext uri="{BB962C8B-B14F-4D97-AF65-F5344CB8AC3E}">
        <p14:creationId xmlns:p14="http://schemas.microsoft.com/office/powerpoint/2010/main" val="3773751358"/>
      </p:ext>
    </p:extLst>
  </p:cSld>
  <p:clrMapOvr>
    <a:overrideClrMapping bg1="lt1" tx1="dk1" bg2="lt2" tx2="dk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131</TotalTime>
  <Words>1766</Words>
  <Application>Microsoft Office PowerPoint</Application>
  <PresentationFormat>Ευρεία οθόνη</PresentationFormat>
  <Paragraphs>102</Paragraphs>
  <Slides>18</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Ιόν</vt:lpstr>
      <vt:lpstr>Βασικά στοιχεία των θεσμών της Ευρωπαϊκής Ένωσης</vt:lpstr>
      <vt:lpstr>Θεσμοί Ευρωπαϊκής Ένωσης</vt:lpstr>
      <vt:lpstr>Ευρωπαϊκό Κοινοβούλιο- Αρμοδιότητες</vt:lpstr>
      <vt:lpstr>Παρουσίαση του PowerPoint</vt:lpstr>
      <vt:lpstr>Ευρωπαϊκό συμβούλιο</vt:lpstr>
      <vt:lpstr>Σύνθεση Ευρωπαϊκού Συμβουλίου</vt:lpstr>
      <vt:lpstr>Πώς λειτουργεί το Ευρωπαϊκό Συμβούλιο</vt:lpstr>
      <vt:lpstr>ΚΥΡΙΑ ΧΑΡΑΚΤΗΡΙΣΤΙΚΑ ΤΟΥ ΣΥΜΒΟΥΛΙΟΥ ΤΗΣ ΕΕ</vt:lpstr>
      <vt:lpstr>Τι κάνει το Συμβούλιο – Βασικές Αρμοδιότητες </vt:lpstr>
      <vt:lpstr>Παρουσίαση του PowerPoint</vt:lpstr>
      <vt:lpstr>Ευρωπαϊκή Επιτροπή- Τι είναι</vt:lpstr>
      <vt:lpstr>Με τι ασχολείται</vt:lpstr>
      <vt:lpstr>Σύνθεση</vt:lpstr>
      <vt:lpstr>Οι προϋποθέσεις για ένα μέλος της Ευρωπαϊκής Επιτροπής</vt:lpstr>
      <vt:lpstr>Ρόλος του προέδρου</vt:lpstr>
      <vt:lpstr>Πως λειτουργεί</vt:lpstr>
      <vt:lpstr>Γραφεία της επιτροπής</vt:lpstr>
      <vt:lpstr>Πηγές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Βασικά στοιχεία των θεσμών της Ευρωπαϊκής Ένωσης</dc:title>
  <dc:creator>Vicky Sirmou</dc:creator>
  <cp:lastModifiedBy>Vicky Sirmou</cp:lastModifiedBy>
  <cp:revision>25</cp:revision>
  <dcterms:created xsi:type="dcterms:W3CDTF">2023-11-26T19:32:10Z</dcterms:created>
  <dcterms:modified xsi:type="dcterms:W3CDTF">2023-12-03T18:50:34Z</dcterms:modified>
</cp:coreProperties>
</file>