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sldIdLst>
    <p:sldId id="256" r:id="rId2"/>
    <p:sldId id="258" r:id="rId3"/>
    <p:sldId id="259" r:id="rId4"/>
    <p:sldId id="260" r:id="rId5"/>
    <p:sldId id="261" r:id="rId6"/>
    <p:sldId id="262" r:id="rId7"/>
    <p:sldId id="263" r:id="rId8"/>
    <p:sldId id="264" r:id="rId9"/>
    <p:sldId id="266" r:id="rId10"/>
    <p:sldId id="265" r:id="rId1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2278" autoAdjust="0"/>
    <p:restoredTop sz="94713" autoAdjust="0"/>
  </p:normalViewPr>
  <p:slideViewPr>
    <p:cSldViewPr>
      <p:cViewPr varScale="1">
        <p:scale>
          <a:sx n="116" d="100"/>
          <a:sy n="116" d="100"/>
        </p:scale>
        <p:origin x="-165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1"/>
      </p:bgRef>
    </p:bg>
    <p:spTree>
      <p:nvGrpSpPr>
        <p:cNvPr id="1" name=""/>
        <p:cNvGrpSpPr/>
        <p:nvPr/>
      </p:nvGrpSpPr>
      <p:grpSpPr>
        <a:xfrm>
          <a:off x="0" y="0"/>
          <a:ext cx="0" cy="0"/>
          <a:chOff x="0" y="0"/>
          <a:chExt cx="0" cy="0"/>
        </a:xfrm>
      </p:grpSpPr>
      <p:sp>
        <p:nvSpPr>
          <p:cNvPr id="8" name="7 - Ορθογώνιο"/>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Ευθεία γραμμή σύνδεσης"/>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 Τίτλος"/>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l-GR" smtClean="0"/>
              <a:t>Kλικ για επεξεργασία του τίτλου</a:t>
            </a:r>
            <a:endParaRPr kumimoji="0" lang="en-US"/>
          </a:p>
        </p:txBody>
      </p:sp>
      <p:sp>
        <p:nvSpPr>
          <p:cNvPr id="25" name="24 - Υπότιτλος"/>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31" name="30 - Θέση ημερομηνίας"/>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ADF941E5-B8E0-4EB6-AEAB-F354C3A29EDA}" type="datetimeFigureOut">
              <a:rPr lang="el-GR" smtClean="0"/>
              <a:pPr/>
              <a:t>4/12/2023</a:t>
            </a:fld>
            <a:endParaRPr lang="el-GR"/>
          </a:p>
        </p:txBody>
      </p:sp>
      <p:sp>
        <p:nvSpPr>
          <p:cNvPr id="18" name="17 - Θέση υποσέλιδου"/>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l-GR"/>
          </a:p>
        </p:txBody>
      </p:sp>
      <p:sp>
        <p:nvSpPr>
          <p:cNvPr id="29" name="28 - Θέση αριθμού διαφάνειας"/>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56F08AB-4188-478C-BE25-B44EC4991DC2}"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transition>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ADF941E5-B8E0-4EB6-AEAB-F354C3A29EDA}" type="datetimeFigureOut">
              <a:rPr lang="el-GR" smtClean="0"/>
              <a:pPr/>
              <a:t>4/12/2023</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B56F08AB-4188-478C-BE25-B44EC4991DC2}" type="slidenum">
              <a:rPr lang="el-GR" smtClean="0"/>
              <a:pPr/>
              <a:t>‹#›</a:t>
            </a:fld>
            <a:endParaRPr lang="el-GR"/>
          </a:p>
        </p:txBody>
      </p:sp>
    </p:spTree>
  </p:cSld>
  <p:clrMapOvr>
    <a:masterClrMapping/>
  </p:clrMapOvr>
  <p:transition>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53200" y="274955"/>
            <a:ext cx="1524000" cy="5851525"/>
          </a:xfrm>
        </p:spPr>
        <p:txBody>
          <a:bodyPr vert="eaVert" ancho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2"/>
            <a:ext cx="60198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4242816" y="6557946"/>
            <a:ext cx="2002464" cy="226902"/>
          </a:xfrm>
        </p:spPr>
        <p:txBody>
          <a:bodyPr/>
          <a:lstStyle>
            <a:extLst/>
          </a:lstStyle>
          <a:p>
            <a:fld id="{ADF941E5-B8E0-4EB6-AEAB-F354C3A29EDA}" type="datetimeFigureOut">
              <a:rPr lang="el-GR" smtClean="0"/>
              <a:pPr/>
              <a:t>4/12/2023</a:t>
            </a:fld>
            <a:endParaRPr lang="el-GR"/>
          </a:p>
        </p:txBody>
      </p:sp>
      <p:sp>
        <p:nvSpPr>
          <p:cNvPr id="5" name="4 - Θέση υποσέλιδου"/>
          <p:cNvSpPr>
            <a:spLocks noGrp="1"/>
          </p:cNvSpPr>
          <p:nvPr>
            <p:ph type="ftr" sz="quarter" idx="11"/>
          </p:nvPr>
        </p:nvSpPr>
        <p:spPr>
          <a:xfrm>
            <a:off x="457200" y="6556248"/>
            <a:ext cx="3657600" cy="228600"/>
          </a:xfrm>
        </p:spPr>
        <p:txBody>
          <a:bodyPr/>
          <a:lstStyle>
            <a:extLst/>
          </a:lstStyle>
          <a:p>
            <a:endParaRPr lang="el-GR"/>
          </a:p>
        </p:txBody>
      </p:sp>
      <p:sp>
        <p:nvSpPr>
          <p:cNvPr id="6" name="5 - Θέση αριθμού διαφάνειας"/>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56F08AB-4188-478C-BE25-B44EC4991DC2}" type="slidenum">
              <a:rPr lang="el-GR" smtClean="0"/>
              <a:pPr/>
              <a:t>‹#›</a:t>
            </a:fld>
            <a:endParaRPr lang="el-GR"/>
          </a:p>
        </p:txBody>
      </p:sp>
    </p:spTree>
  </p:cSld>
  <p:clrMapOvr>
    <a:masterClrMapping/>
  </p:clrMapOvr>
  <p:transition>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ADF941E5-B8E0-4EB6-AEAB-F354C3A29EDA}" type="datetimeFigureOut">
              <a:rPr lang="el-GR" smtClean="0"/>
              <a:pPr/>
              <a:t>4/12/2023</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B56F08AB-4188-478C-BE25-B44EC4991DC2}" type="slidenum">
              <a:rPr lang="el-GR" smtClean="0"/>
              <a:pPr/>
              <a:t>‹#›</a:t>
            </a:fld>
            <a:endParaRPr lang="el-GR"/>
          </a:p>
        </p:txBody>
      </p:sp>
    </p:spTree>
  </p:cSld>
  <p:clrMapOvr>
    <a:masterClrMapping/>
  </p:clrMapOvr>
  <p:transition>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1">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ADF941E5-B8E0-4EB6-AEAB-F354C3A29EDA}" type="datetimeFigureOut">
              <a:rPr lang="el-GR" smtClean="0"/>
              <a:pPr/>
              <a:t>4/12/2023</a:t>
            </a:fld>
            <a:endParaRPr lang="el-GR"/>
          </a:p>
        </p:txBody>
      </p:sp>
      <p:sp>
        <p:nvSpPr>
          <p:cNvPr id="5" name="4 - Θέση υποσέλιδου"/>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l-GR"/>
          </a:p>
        </p:txBody>
      </p:sp>
      <p:sp>
        <p:nvSpPr>
          <p:cNvPr id="6" name="5 - Θέση αριθμού διαφάνειας"/>
          <p:cNvSpPr>
            <a:spLocks noGrp="1"/>
          </p:cNvSpPr>
          <p:nvPr>
            <p:ph type="sldNum" sz="quarter" idx="12"/>
          </p:nvPr>
        </p:nvSpPr>
        <p:spPr>
          <a:xfrm>
            <a:off x="6733952" y="6555112"/>
            <a:ext cx="588336" cy="228600"/>
          </a:xfrm>
        </p:spPr>
        <p:txBody>
          <a:bodyPr/>
          <a:lstStyle>
            <a:extLst/>
          </a:lstStyle>
          <a:p>
            <a:fld id="{B56F08AB-4188-478C-BE25-B44EC4991DC2}"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transition>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ADF941E5-B8E0-4EB6-AEAB-F354C3A29EDA}" type="datetimeFigureOut">
              <a:rPr lang="el-GR" smtClean="0"/>
              <a:pPr/>
              <a:t>4/12/2023</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B56F08AB-4188-478C-BE25-B44EC4991DC2}" type="slidenum">
              <a:rPr lang="el-GR" smtClean="0"/>
              <a:pPr/>
              <a:t>‹#›</a:t>
            </a:fld>
            <a:endParaRPr lang="el-GR"/>
          </a:p>
        </p:txBody>
      </p:sp>
    </p:spTree>
  </p:cSld>
  <p:clrMapOvr>
    <a:masterClrMapping/>
  </p:clrMapOvr>
  <p:transition>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nchor="b"/>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ADF941E5-B8E0-4EB6-AEAB-F354C3A29EDA}" type="datetimeFigureOut">
              <a:rPr lang="el-GR" smtClean="0"/>
              <a:pPr/>
              <a:t>4/12/2023</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B56F08AB-4188-478C-BE25-B44EC4991DC2}" type="slidenum">
              <a:rPr lang="el-GR" smtClean="0"/>
              <a:pPr/>
              <a:t>‹#›</a:t>
            </a:fld>
            <a:endParaRPr lang="el-GR"/>
          </a:p>
        </p:txBody>
      </p:sp>
    </p:spTree>
  </p:cSld>
  <p:clrMapOvr>
    <a:masterClrMapping/>
  </p:clrMapOvr>
  <p:transition>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ADF941E5-B8E0-4EB6-AEAB-F354C3A29EDA}" type="datetimeFigureOut">
              <a:rPr lang="el-GR" smtClean="0"/>
              <a:pPr/>
              <a:t>4/12/2023</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B56F08AB-4188-478C-BE25-B44EC4991DC2}" type="slidenum">
              <a:rPr lang="el-GR" smtClean="0"/>
              <a:pPr/>
              <a:t>‹#›</a:t>
            </a:fld>
            <a:endParaRPr lang="el-GR"/>
          </a:p>
        </p:txBody>
      </p:sp>
    </p:spTree>
  </p:cSld>
  <p:clrMapOvr>
    <a:masterClrMapping/>
  </p:clrMapOvr>
  <p:transition>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solidFill>
                  <a:schemeClr val="tx2"/>
                </a:solidFill>
              </a:defRPr>
            </a:lvl1pPr>
            <a:extLst/>
          </a:lstStyle>
          <a:p>
            <a:fld id="{ADF941E5-B8E0-4EB6-AEAB-F354C3A29EDA}" type="datetimeFigureOut">
              <a:rPr lang="el-GR" smtClean="0"/>
              <a:pPr/>
              <a:t>4/12/2023</a:t>
            </a:fld>
            <a:endParaRPr lang="el-GR"/>
          </a:p>
        </p:txBody>
      </p:sp>
      <p:sp>
        <p:nvSpPr>
          <p:cNvPr id="3" name="2 - Θέση υποσέλιδου"/>
          <p:cNvSpPr>
            <a:spLocks noGrp="1"/>
          </p:cNvSpPr>
          <p:nvPr>
            <p:ph type="ftr" sz="quarter" idx="11"/>
          </p:nvPr>
        </p:nvSpPr>
        <p:spPr/>
        <p:txBody>
          <a:bodyPr/>
          <a:lstStyle>
            <a:lvl1pPr>
              <a:defRPr>
                <a:solidFill>
                  <a:schemeClr val="tx2"/>
                </a:solidFill>
              </a:defRPr>
            </a:lvl1pPr>
            <a:extLst/>
          </a:lstStyle>
          <a:p>
            <a:endParaRPr lang="el-GR"/>
          </a:p>
        </p:txBody>
      </p:sp>
      <p:sp>
        <p:nvSpPr>
          <p:cNvPr id="4" name="3 - Θέση αριθμού διαφάνειας"/>
          <p:cNvSpPr>
            <a:spLocks noGrp="1"/>
          </p:cNvSpPr>
          <p:nvPr>
            <p:ph type="sldNum" sz="quarter" idx="12"/>
          </p:nvPr>
        </p:nvSpPr>
        <p:spPr/>
        <p:txBody>
          <a:bodyPr/>
          <a:lstStyle>
            <a:extLst/>
          </a:lstStyle>
          <a:p>
            <a:fld id="{B56F08AB-4188-478C-BE25-B44EC4991DC2}" type="slidenum">
              <a:rPr lang="el-GR" smtClean="0"/>
              <a:pPr/>
              <a:t>‹#›</a:t>
            </a:fld>
            <a:endParaRPr lang="el-GR"/>
          </a:p>
        </p:txBody>
      </p:sp>
    </p:spTree>
  </p:cSld>
  <p:clrMapOvr>
    <a:masterClrMapping/>
  </p:clrMapOvr>
  <p:transition>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ADF941E5-B8E0-4EB6-AEAB-F354C3A29EDA}" type="datetimeFigureOut">
              <a:rPr lang="el-GR" smtClean="0"/>
              <a:pPr/>
              <a:t>4/12/2023</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B56F08AB-4188-478C-BE25-B44EC4991DC2}" type="slidenum">
              <a:rPr lang="el-GR" smtClean="0"/>
              <a:pPr/>
              <a:t>‹#›</a:t>
            </a:fld>
            <a:endParaRPr lang="el-GR"/>
          </a:p>
        </p:txBody>
      </p:sp>
    </p:spTree>
  </p:cSld>
  <p:clrMapOvr>
    <a:masterClrMapping/>
  </p:clrMapOvr>
  <p:transition>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2"/>
      </p:bgRef>
    </p:bg>
    <p:spTree>
      <p:nvGrpSpPr>
        <p:cNvPr id="1" name=""/>
        <p:cNvGrpSpPr/>
        <p:nvPr/>
      </p:nvGrpSpPr>
      <p:grpSpPr>
        <a:xfrm>
          <a:off x="0" y="0"/>
          <a:ext cx="0" cy="0"/>
          <a:chOff x="0" y="0"/>
          <a:chExt cx="0" cy="0"/>
        </a:xfrm>
      </p:grpSpPr>
      <p:sp>
        <p:nvSpPr>
          <p:cNvPr id="8" name="7 - Ορθογώνιο"/>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 Ορθογώνιο"/>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 Τίτλος"/>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l-GR" smtClean="0"/>
              <a:t>Kλικ για επεξεργασία του τίτλου</a:t>
            </a:r>
            <a:endParaRPr kumimoji="0" lang="en-US" dirty="0"/>
          </a:p>
        </p:txBody>
      </p:sp>
      <p:sp>
        <p:nvSpPr>
          <p:cNvPr id="4" name="3 - Θέση κειμένου"/>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extLst/>
          </a:lstStyle>
          <a:p>
            <a:fld id="{ADF941E5-B8E0-4EB6-AEAB-F354C3A29EDA}" type="datetimeFigureOut">
              <a:rPr lang="el-GR" smtClean="0"/>
              <a:pPr/>
              <a:t>4/12/2023</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B56F08AB-4188-478C-BE25-B44EC4991DC2}" type="slidenum">
              <a:rPr lang="el-GR" smtClean="0"/>
              <a:pPr/>
              <a:t>‹#›</a:t>
            </a:fld>
            <a:endParaRPr lang="el-GR"/>
          </a:p>
        </p:txBody>
      </p:sp>
      <p:sp>
        <p:nvSpPr>
          <p:cNvPr id="10" name="9 - Θέση εικόνας"/>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dirty="0"/>
          </a:p>
        </p:txBody>
      </p:sp>
    </p:spTree>
  </p:cSld>
  <p:clrMapOvr>
    <a:overrideClrMapping bg1="dk1" tx1="lt1" bg2="dk2" tx2="lt2" accent1="accent1" accent2="accent2" accent3="accent3" accent4="accent4" accent5="accent5" accent6="accent6" hlink="hlink" folHlink="folHlink"/>
  </p:clrMapOvr>
  <p:transition>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 Ορθογώνιο"/>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 Θέση τίτλου"/>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l-GR" smtClean="0"/>
              <a:t>Kλικ για επεξεργασία του τίτλου</a:t>
            </a:r>
            <a:endParaRPr kumimoji="0" lang="en-US"/>
          </a:p>
        </p:txBody>
      </p:sp>
      <p:sp>
        <p:nvSpPr>
          <p:cNvPr id="31" name="30 - Θέση κειμένου"/>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7" name="26 - Θέση ημερομηνίας"/>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ADF941E5-B8E0-4EB6-AEAB-F354C3A29EDA}" type="datetimeFigureOut">
              <a:rPr lang="el-GR" smtClean="0"/>
              <a:pPr/>
              <a:t>4/12/2023</a:t>
            </a:fld>
            <a:endParaRPr lang="el-GR"/>
          </a:p>
        </p:txBody>
      </p:sp>
      <p:sp>
        <p:nvSpPr>
          <p:cNvPr id="4" name="3 - Θέση υποσέλιδου"/>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l-GR"/>
          </a:p>
        </p:txBody>
      </p:sp>
      <p:sp>
        <p:nvSpPr>
          <p:cNvPr id="16" name="15 - Θέση αριθμού διαφάνειας"/>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56F08AB-4188-478C-BE25-B44EC4991DC2}"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ransition>
    <p:push dir="u"/>
  </p:transition>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b="1" dirty="0" smtClean="0">
                <a:effectLst>
                  <a:outerShdw blurRad="38100" dist="38100" dir="2700000" algn="tl">
                    <a:srgbClr val="000000">
                      <a:alpha val="43137"/>
                    </a:srgbClr>
                  </a:outerShdw>
                </a:effectLst>
              </a:rPr>
              <a:t>Βασικά στοιχεία για το Ευρωπαϊκό Κοινοβούλιο</a:t>
            </a:r>
            <a:endParaRPr lang="el-GR" b="1" dirty="0">
              <a:effectLst>
                <a:outerShdw blurRad="38100" dist="38100" dir="2700000" algn="tl">
                  <a:srgbClr val="000000">
                    <a:alpha val="43137"/>
                  </a:srgbClr>
                </a:outerShdw>
              </a:effectLst>
            </a:endParaRPr>
          </a:p>
        </p:txBody>
      </p:sp>
      <p:sp>
        <p:nvSpPr>
          <p:cNvPr id="3" name="2 - Υπότιτλος"/>
          <p:cNvSpPr>
            <a:spLocks noGrp="1"/>
          </p:cNvSpPr>
          <p:nvPr>
            <p:ph type="subTitle" idx="1"/>
          </p:nvPr>
        </p:nvSpPr>
        <p:spPr/>
        <p:txBody>
          <a:bodyPr>
            <a:normAutofit fontScale="77500" lnSpcReduction="20000"/>
          </a:bodyPr>
          <a:lstStyle/>
          <a:p>
            <a:r>
              <a:rPr lang="el-GR" dirty="0" smtClean="0"/>
              <a:t>Πρόγραμμα </a:t>
            </a:r>
            <a:r>
              <a:rPr lang="en-US" dirty="0" smtClean="0"/>
              <a:t>EPAS 2023-24</a:t>
            </a:r>
          </a:p>
          <a:p>
            <a:r>
              <a:rPr lang="el-GR" dirty="0" smtClean="0"/>
              <a:t>4</a:t>
            </a:r>
            <a:r>
              <a:rPr lang="el-GR" baseline="30000" dirty="0" smtClean="0"/>
              <a:t>ο</a:t>
            </a:r>
            <a:r>
              <a:rPr lang="el-GR" dirty="0" smtClean="0"/>
              <a:t> Γενικό Λύκειο Αλεξανδρούπολης</a:t>
            </a:r>
            <a:endParaRPr lang="en-US" dirty="0" smtClean="0"/>
          </a:p>
          <a:p>
            <a:r>
              <a:rPr lang="el-GR" dirty="0" smtClean="0"/>
              <a:t>Επαμεινώνδας Γκαζέπης –Βασίλης Σταματόπουλος –Θωμάς Γκόγκολας – Παναγιώτης Μαμαλίγκας</a:t>
            </a:r>
          </a:p>
        </p:txBody>
      </p:sp>
    </p:spTree>
  </p:cSld>
  <p:clrMapOvr>
    <a:overrideClrMapping bg1="lt1" tx1="dk1" bg2="lt2" tx2="dk2" accent1="accent1" accent2="accent2" accent3="accent3" accent4="accent4" accent5="accent5" accent6="accent6" hlink="hlink" folHlink="folHlink"/>
  </p:clrMapOvr>
  <p:transition>
    <p:check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effectLst>
                  <a:outerShdw blurRad="38100" dist="38100" dir="2700000" algn="tl">
                    <a:srgbClr val="000000">
                      <a:alpha val="43137"/>
                    </a:srgbClr>
                  </a:outerShdw>
                </a:effectLst>
              </a:rPr>
              <a:t>Τι ειναι ο </a:t>
            </a:r>
            <a:r>
              <a:rPr lang="el-GR" dirty="0" err="1" smtClean="0">
                <a:effectLst>
                  <a:outerShdw blurRad="38100" dist="38100" dir="2700000" algn="tl">
                    <a:srgbClr val="000000">
                      <a:alpha val="43137"/>
                    </a:srgbClr>
                  </a:outerShdw>
                </a:effectLst>
              </a:rPr>
              <a:t>εισηγητησ</a:t>
            </a:r>
            <a:r>
              <a:rPr lang="el-GR" dirty="0" smtClean="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RAPPORTEUR)</a:t>
            </a:r>
            <a:r>
              <a:rPr lang="el-GR" dirty="0" smtClean="0">
                <a:effectLst>
                  <a:outerShdw blurRad="38100" dist="38100" dir="2700000" algn="tl">
                    <a:srgbClr val="000000">
                      <a:alpha val="43137"/>
                    </a:srgbClr>
                  </a:outerShdw>
                </a:effectLst>
              </a:rPr>
              <a:t> </a:t>
            </a:r>
            <a:endParaRPr lang="el-GR" dirty="0">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533400" y="1447800"/>
            <a:ext cx="7239000" cy="4257984"/>
          </a:xfrm>
        </p:spPr>
        <p:txBody>
          <a:bodyPr>
            <a:normAutofit/>
          </a:bodyPr>
          <a:lstStyle/>
          <a:p>
            <a:pPr algn="ctr">
              <a:buNone/>
            </a:pPr>
            <a:r>
              <a:rPr lang="el-GR" dirty="0" smtClean="0"/>
              <a:t/>
            </a:r>
            <a:br>
              <a:rPr lang="el-GR" dirty="0" smtClean="0"/>
            </a:br>
            <a:r>
              <a:rPr lang="el-GR" sz="2400" b="1" dirty="0" smtClean="0">
                <a:effectLst>
                  <a:outerShdw blurRad="38100" dist="38100" dir="2700000" algn="tl">
                    <a:srgbClr val="000000">
                      <a:alpha val="43137"/>
                    </a:srgbClr>
                  </a:outerShdw>
                </a:effectLst>
              </a:rPr>
              <a:t>Στο Ευρωπαϊκό Κοινοβούλιο, ο εισηγητής είναι ένα μέλος που αναλαμβάνει να ετοιμάσει ένα έγγραφο για ένα συγκεκριμένο θέμα. Αυτό το έγγραφο μπορεί να είναι έκθεση ή γνωμοδότηση που εκφράζει τη θέση του Κοινοβουλίου σχετικά με νομοθετικές προτάσεις ή πολιτικά ζητήματα. Ο εισηγητής εργάζεται με άλλα μέλη του Κοινοβουλίου για να διαμορφώσει τη θέση του Κοινοβουλίου και να προετοιμάσει την ψηφοφορία.</a:t>
            </a:r>
            <a:endParaRPr lang="el-GR" sz="2400" b="1" dirty="0">
              <a:effectLst>
                <a:outerShdw blurRad="38100" dist="38100" dir="2700000" algn="tl">
                  <a:srgbClr val="000000">
                    <a:alpha val="43137"/>
                  </a:srgbClr>
                </a:outerShdw>
              </a:effectLst>
              <a:latin typeface="Bahnschrift SemiBold" pitchFamily="34" charset="0"/>
            </a:endParaRPr>
          </a:p>
        </p:txBody>
      </p:sp>
    </p:spTree>
  </p:cSld>
  <p:clrMapOvr>
    <a:masterClrMapping/>
  </p:clrMapOvr>
  <p:transition>
    <p:push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numCol="1">
            <a:normAutofit/>
          </a:bodyPr>
          <a:lstStyle/>
          <a:p>
            <a:pPr algn="ctr"/>
            <a:r>
              <a:rPr lang="el-GR" dirty="0" smtClean="0">
                <a:effectLst>
                  <a:outerShdw blurRad="38100" dist="38100" dir="2700000" algn="tl">
                    <a:srgbClr val="000000">
                      <a:alpha val="43137"/>
                    </a:srgbClr>
                  </a:outerShdw>
                </a:effectLst>
              </a:rPr>
              <a:t>ΕΝΟΤΗΤΕΣ ΠΑΡΟΥΣΙΑΣΗΣ</a:t>
            </a:r>
            <a:endParaRPr lang="el-GR" dirty="0">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p:txBody>
          <a:bodyPr>
            <a:normAutofit fontScale="92500" lnSpcReduction="20000"/>
          </a:bodyPr>
          <a:lstStyle/>
          <a:p>
            <a:pPr algn="ctr"/>
            <a:r>
              <a:rPr lang="el-GR" dirty="0" smtClean="0"/>
              <a:t> </a:t>
            </a:r>
            <a:r>
              <a:rPr lang="el-GR" dirty="0" smtClean="0">
                <a:latin typeface="Bahnschrift SemiBold" pitchFamily="34" charset="0"/>
              </a:rPr>
              <a:t>Τι </a:t>
            </a:r>
            <a:r>
              <a:rPr lang="el-GR" dirty="0" smtClean="0">
                <a:latin typeface="Bahnschrift SemiBold" pitchFamily="34" charset="0"/>
              </a:rPr>
              <a:t>εκπροσωπεί </a:t>
            </a:r>
            <a:r>
              <a:rPr lang="el-GR" dirty="0" smtClean="0">
                <a:latin typeface="Bahnschrift SemiBold" pitchFamily="34" charset="0"/>
              </a:rPr>
              <a:t>το Ευρωπαϊκό </a:t>
            </a:r>
            <a:r>
              <a:rPr lang="el-GR" dirty="0" smtClean="0">
                <a:latin typeface="Bahnschrift SemiBold" pitchFamily="34" charset="0"/>
              </a:rPr>
              <a:t>Κοινοβούλιο;</a:t>
            </a:r>
            <a:endParaRPr lang="el-GR" dirty="0" smtClean="0">
              <a:latin typeface="Bahnschrift SemiBold" pitchFamily="34" charset="0"/>
            </a:endParaRPr>
          </a:p>
          <a:p>
            <a:pPr algn="ctr"/>
            <a:r>
              <a:rPr lang="el-GR" dirty="0" smtClean="0">
                <a:latin typeface="Bahnschrift SemiBold" pitchFamily="34" charset="0"/>
              </a:rPr>
              <a:t> Από ποιους αποτελείται και πως ψηφίζονται οι Ευρωβουλευτές; </a:t>
            </a:r>
          </a:p>
          <a:p>
            <a:pPr algn="ctr"/>
            <a:r>
              <a:rPr lang="el-GR" dirty="0" smtClean="0">
                <a:latin typeface="Bahnschrift SemiBold" pitchFamily="34" charset="0"/>
              </a:rPr>
              <a:t> Ποιες είναι οι βασικές αρμοδιότητες του ΕΚ;</a:t>
            </a:r>
          </a:p>
          <a:p>
            <a:pPr algn="ctr"/>
            <a:r>
              <a:rPr lang="el-GR" dirty="0" smtClean="0">
                <a:latin typeface="Bahnschrift SemiBold" pitchFamily="34" charset="0"/>
              </a:rPr>
              <a:t>Ποιος ο ρόλος της Ολομέλειας; Πόσες </a:t>
            </a:r>
            <a:r>
              <a:rPr lang="el-GR" dirty="0" smtClean="0">
                <a:latin typeface="Bahnschrift SemiBold" pitchFamily="34" charset="0"/>
              </a:rPr>
              <a:t>Ολομέλειες </a:t>
            </a:r>
            <a:r>
              <a:rPr lang="el-GR" dirty="0" smtClean="0">
                <a:latin typeface="Bahnschrift SemiBold" pitchFamily="34" charset="0"/>
              </a:rPr>
              <a:t>έχουμε κάθε χρόνο;</a:t>
            </a:r>
          </a:p>
          <a:p>
            <a:pPr algn="ctr"/>
            <a:r>
              <a:rPr lang="el-GR" dirty="0" smtClean="0">
                <a:latin typeface="Bahnschrift SemiBold" pitchFamily="34" charset="0"/>
              </a:rPr>
              <a:t> Τι είναι το Προεδρείο του ΕΚ και από ποιους αποτελείται; </a:t>
            </a:r>
          </a:p>
          <a:p>
            <a:pPr algn="ctr"/>
            <a:r>
              <a:rPr lang="el-GR" dirty="0" smtClean="0">
                <a:latin typeface="Bahnschrift SemiBold" pitchFamily="34" charset="0"/>
              </a:rPr>
              <a:t>Τι είναι η Διάσκεψη των Προέδρων των πολιτικών ομάδων;</a:t>
            </a:r>
          </a:p>
          <a:p>
            <a:pPr algn="ctr"/>
            <a:r>
              <a:rPr lang="el-GR" dirty="0" smtClean="0">
                <a:latin typeface="Bahnschrift SemiBold" pitchFamily="34" charset="0"/>
              </a:rPr>
              <a:t> Τι είναι οι Κοινοβουλευτικές Επιτροπές του ΕΚ; Πόσες υπάρχουν;</a:t>
            </a:r>
          </a:p>
          <a:p>
            <a:pPr algn="ctr"/>
            <a:r>
              <a:rPr lang="el-GR" dirty="0" smtClean="0">
                <a:latin typeface="Bahnschrift SemiBold" pitchFamily="34" charset="0"/>
              </a:rPr>
              <a:t>Τι είναι ο Εισηγητής (</a:t>
            </a:r>
            <a:r>
              <a:rPr lang="el-GR" dirty="0" err="1" smtClean="0">
                <a:latin typeface="Bahnschrift SemiBold" pitchFamily="34" charset="0"/>
              </a:rPr>
              <a:t>rapporteur</a:t>
            </a:r>
            <a:r>
              <a:rPr lang="el-GR" dirty="0" smtClean="0">
                <a:latin typeface="Bahnschrift SemiBold" pitchFamily="34" charset="0"/>
              </a:rPr>
              <a:t>); </a:t>
            </a:r>
            <a:endParaRPr lang="el-GR" dirty="0">
              <a:latin typeface="Bahnschrift SemiBold" pitchFamily="34" charset="0"/>
            </a:endParaRPr>
          </a:p>
        </p:txBody>
      </p:sp>
    </p:spTree>
  </p:cSld>
  <p:clrMapOvr>
    <a:overrideClrMapping bg1="lt1" tx1="dk1" bg2="lt2" tx2="dk2" accent1="accent1" accent2="accent2" accent3="accent3" accent4="accent4" accent5="accent5" accent6="accent6" hlink="hlink" folHlink="folHlink"/>
  </p:clrMapOvr>
  <p:transition>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t>ΤΙ ΕΚΠΡΟΣΩΠΕΙ ΤΟ </a:t>
            </a:r>
            <a:r>
              <a:rPr lang="el-GR" dirty="0" err="1" smtClean="0"/>
              <a:t>ΕΥΡΩΠΑ</a:t>
            </a:r>
            <a:r>
              <a:rPr lang="el-GR" dirty="0" err="1" smtClean="0">
                <a:latin typeface="Bahnschrift SemiBold" pitchFamily="34" charset="0"/>
              </a:rPr>
              <a:t>ϊ</a:t>
            </a:r>
            <a:r>
              <a:rPr lang="el-GR" dirty="0" err="1" smtClean="0"/>
              <a:t>ΚΟ</a:t>
            </a:r>
            <a:r>
              <a:rPr lang="el-GR" dirty="0" smtClean="0"/>
              <a:t> ΚΟΙΝΟΒΟΥΛΙΟ</a:t>
            </a:r>
            <a:endParaRPr lang="el-GR" dirty="0"/>
          </a:p>
        </p:txBody>
      </p:sp>
      <p:sp>
        <p:nvSpPr>
          <p:cNvPr id="3" name="2 - Θέση περιεχομένου"/>
          <p:cNvSpPr>
            <a:spLocks noGrp="1"/>
          </p:cNvSpPr>
          <p:nvPr>
            <p:ph idx="1"/>
          </p:nvPr>
        </p:nvSpPr>
        <p:spPr/>
        <p:txBody>
          <a:bodyPr/>
          <a:lstStyle/>
          <a:p>
            <a:pPr algn="ctr">
              <a:buNone/>
            </a:pPr>
            <a:r>
              <a:rPr lang="el-GR" dirty="0" smtClean="0"/>
              <a:t>  </a:t>
            </a:r>
            <a:r>
              <a:rPr lang="el-GR" dirty="0" smtClean="0">
                <a:latin typeface="Bahnschrift SemiBold" pitchFamily="34" charset="0"/>
              </a:rPr>
              <a:t>Το Ευρωπαϊκό Κοινοβούλιο είναι ένας βασικός θεσμός της Ευρωπαϊκής ένωσης και </a:t>
            </a:r>
            <a:r>
              <a:rPr lang="el-GR" dirty="0" smtClean="0">
                <a:solidFill>
                  <a:srgbClr val="FF0000"/>
                </a:solidFill>
                <a:latin typeface="Bahnschrift SemiBold" pitchFamily="34" charset="0"/>
              </a:rPr>
              <a:t>εκπροσωπεί όλους τους πολίτες της Ε.Ε. </a:t>
            </a:r>
            <a:r>
              <a:rPr lang="el-GR" dirty="0" smtClean="0">
                <a:latin typeface="Bahnschrift SemiBold" pitchFamily="34" charset="0"/>
              </a:rPr>
              <a:t>, όντας το μόνο θεσμικό όργανο που ψηφίζεται άμεσα από τους πολίτες.</a:t>
            </a:r>
            <a:endParaRPr lang="el-GR" dirty="0">
              <a:latin typeface="Bahnschrift SemiBold" pitchFamily="34" charset="0"/>
            </a:endParaRPr>
          </a:p>
        </p:txBody>
      </p:sp>
      <p:pic>
        <p:nvPicPr>
          <p:cNvPr id="4" name="3 - Εικόνα" descr="European_Parliament_Strasbourg_Hemicycle_-_Diliff.jpg"/>
          <p:cNvPicPr>
            <a:picLocks noChangeAspect="1"/>
          </p:cNvPicPr>
          <p:nvPr/>
        </p:nvPicPr>
        <p:blipFill>
          <a:blip r:embed="rId2" cstate="print"/>
          <a:stretch>
            <a:fillRect/>
          </a:stretch>
        </p:blipFill>
        <p:spPr>
          <a:xfrm>
            <a:off x="1676400" y="3810000"/>
            <a:ext cx="5126468" cy="2895600"/>
          </a:xfrm>
          <a:prstGeom prst="rect">
            <a:avLst/>
          </a:prstGeom>
          <a:ln w="88900" cap="sq" cmpd="thickThin">
            <a:solidFill>
              <a:srgbClr val="000000"/>
            </a:solidFill>
            <a:prstDash val="solid"/>
            <a:miter lim="800000"/>
          </a:ln>
          <a:effectLst>
            <a:innerShdw blurRad="76200">
              <a:srgbClr val="000000"/>
            </a:innerShdw>
          </a:effectLst>
        </p:spPr>
      </p:pic>
    </p:spTree>
  </p:cSld>
  <p:clrMapOvr>
    <a:overrideClrMapping bg1="lt1" tx1="dk1" bg2="lt2" tx2="dk2" accent1="accent1" accent2="accent2" accent3="accent3" accent4="accent4" accent5="accent5" accent6="accent6" hlink="hlink" folHlink="folHlink"/>
  </p:clrMapOvr>
  <p:transition>
    <p:push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effectLst>
                  <a:outerShdw blurRad="38100" dist="38100" dir="2700000" algn="tl">
                    <a:srgbClr val="000000">
                      <a:alpha val="43137"/>
                    </a:srgbClr>
                  </a:outerShdw>
                </a:effectLst>
                <a:latin typeface="Bahnschrift SemiBold" pitchFamily="34" charset="0"/>
              </a:rPr>
              <a:t>Απο ποιουσ αποτελειται και πωσ ψηφιζονται οι Ευρωβουλευτεσ;</a:t>
            </a:r>
            <a:endParaRPr lang="el-GR" dirty="0">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p:txBody>
          <a:bodyPr>
            <a:normAutofit fontScale="85000" lnSpcReduction="20000"/>
          </a:bodyPr>
          <a:lstStyle/>
          <a:p>
            <a:r>
              <a:rPr lang="el-GR" dirty="0" smtClean="0">
                <a:latin typeface="Bahnschrift SemiBold" pitchFamily="34" charset="0"/>
              </a:rPr>
              <a:t>Το Ευρωπαϊκό Κοινοβούλιο </a:t>
            </a:r>
            <a:r>
              <a:rPr lang="el-GR" dirty="0" smtClean="0">
                <a:solidFill>
                  <a:srgbClr val="FF0000"/>
                </a:solidFill>
                <a:latin typeface="Bahnschrift SemiBold" pitchFamily="34" charset="0"/>
              </a:rPr>
              <a:t>αποτελείται από ευρωβουλευτές</a:t>
            </a:r>
            <a:r>
              <a:rPr lang="el-GR" dirty="0" smtClean="0">
                <a:latin typeface="Bahnschrift SemiBold" pitchFamily="34" charset="0"/>
              </a:rPr>
              <a:t>, οι οποίοι εκλέγονται από τους πολίτες της Ευρωπαϊκής Ένωσης. Ο αριθμός των ευρωβουλευτών που αναλογούν σε κάθε κράτος μέλος καθορίζεται ανάλογα με τον πληθυσμό του κάθε κράτους.</a:t>
            </a:r>
          </a:p>
          <a:p>
            <a:r>
              <a:rPr lang="el-GR" dirty="0" smtClean="0">
                <a:latin typeface="Bahnschrift SemiBold" pitchFamily="34" charset="0"/>
              </a:rPr>
              <a:t>Οι ευρωβουλευτές </a:t>
            </a:r>
            <a:r>
              <a:rPr lang="el-GR" dirty="0" smtClean="0">
                <a:solidFill>
                  <a:srgbClr val="FF0000"/>
                </a:solidFill>
                <a:latin typeface="Bahnschrift SemiBold" pitchFamily="34" charset="0"/>
              </a:rPr>
              <a:t>εκλέγονται κάθε πέντε χρόνια με άμεση ψηφοφορία των πολιτών(Ευρωεκλογές)</a:t>
            </a:r>
            <a:r>
              <a:rPr lang="el-GR" dirty="0" smtClean="0">
                <a:latin typeface="Bahnschrift SemiBold" pitchFamily="34" charset="0"/>
              </a:rPr>
              <a:t>. Οι εκλογές του Ευρωπαϊκού Κοινοβουλίου οργανώνονται σε ευρωπαϊκό επίπεδο, αλλά οι πολίτες ψηφίζουν στο κράτος μέλος όπου έχουν την κατοικία τους. Κάθε κράτος μέλος έχει έναν ελάχιστο αριθμό ευρωβουλευτών, ανεξάρτητα από τον πληθυσμό του, ενώ οι υπόλοιποι ευρωβουλευτές κατανέμονται ανάλογα με τον πληθυσμό του κάθε κράτους.</a:t>
            </a:r>
          </a:p>
          <a:p>
            <a:pPr>
              <a:buNone/>
            </a:pPr>
            <a:endParaRPr lang="el-GR" dirty="0"/>
          </a:p>
        </p:txBody>
      </p:sp>
    </p:spTree>
  </p:cSld>
  <p:clrMapOvr>
    <a:masterClrMapping/>
  </p:clrMapOvr>
  <p:transition>
    <p:push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ctr"/>
            <a:r>
              <a:rPr lang="el-GR" sz="3000" b="0" dirty="0" err="1" smtClean="0">
                <a:effectLst>
                  <a:outerShdw blurRad="38100" dist="38100" dir="2700000" algn="tl">
                    <a:srgbClr val="000000">
                      <a:alpha val="43137"/>
                    </a:srgbClr>
                  </a:outerShdw>
                </a:effectLst>
                <a:latin typeface="Bahnschrift SemiBold" pitchFamily="34" charset="0"/>
              </a:rPr>
              <a:t>Ποιεσ</a:t>
            </a:r>
            <a:r>
              <a:rPr lang="el-GR" sz="3000" b="0" dirty="0" smtClean="0">
                <a:effectLst>
                  <a:outerShdw blurRad="38100" dist="38100" dir="2700000" algn="tl">
                    <a:srgbClr val="000000">
                      <a:alpha val="43137"/>
                    </a:srgbClr>
                  </a:outerShdw>
                </a:effectLst>
                <a:latin typeface="Bahnschrift SemiBold" pitchFamily="34" charset="0"/>
              </a:rPr>
              <a:t> είναι οι </a:t>
            </a:r>
            <a:r>
              <a:rPr lang="el-GR" sz="3000" b="0" dirty="0" err="1" smtClean="0">
                <a:effectLst>
                  <a:outerShdw blurRad="38100" dist="38100" dir="2700000" algn="tl">
                    <a:srgbClr val="000000">
                      <a:alpha val="43137"/>
                    </a:srgbClr>
                  </a:outerShdw>
                </a:effectLst>
                <a:latin typeface="Bahnschrift SemiBold" pitchFamily="34" charset="0"/>
              </a:rPr>
              <a:t>βασικεσ</a:t>
            </a:r>
            <a:r>
              <a:rPr lang="el-GR" sz="3000" b="0" dirty="0" smtClean="0">
                <a:effectLst>
                  <a:outerShdw blurRad="38100" dist="38100" dir="2700000" algn="tl">
                    <a:srgbClr val="000000">
                      <a:alpha val="43137"/>
                    </a:srgbClr>
                  </a:outerShdw>
                </a:effectLst>
                <a:latin typeface="Bahnschrift SemiBold" pitchFamily="34" charset="0"/>
              </a:rPr>
              <a:t> </a:t>
            </a:r>
            <a:r>
              <a:rPr lang="el-GR" sz="3000" b="0" dirty="0" err="1" smtClean="0">
                <a:effectLst>
                  <a:outerShdw blurRad="38100" dist="38100" dir="2700000" algn="tl">
                    <a:srgbClr val="000000">
                      <a:alpha val="43137"/>
                    </a:srgbClr>
                  </a:outerShdw>
                </a:effectLst>
                <a:latin typeface="Bahnschrift SemiBold" pitchFamily="34" charset="0"/>
              </a:rPr>
              <a:t>αρμοδιοτητεσ</a:t>
            </a:r>
            <a:r>
              <a:rPr lang="el-GR" sz="3000" b="0" dirty="0" smtClean="0">
                <a:effectLst>
                  <a:outerShdw blurRad="38100" dist="38100" dir="2700000" algn="tl">
                    <a:srgbClr val="000000">
                      <a:alpha val="43137"/>
                    </a:srgbClr>
                  </a:outerShdw>
                </a:effectLst>
                <a:latin typeface="Bahnschrift SemiBold" pitchFamily="34" charset="0"/>
              </a:rPr>
              <a:t> του </a:t>
            </a:r>
            <a:r>
              <a:rPr lang="el-GR" sz="3000" b="0" dirty="0" smtClean="0">
                <a:effectLst>
                  <a:outerShdw blurRad="38100" dist="38100" dir="2700000" algn="tl">
                    <a:srgbClr val="000000">
                      <a:alpha val="43137"/>
                    </a:srgbClr>
                  </a:outerShdw>
                </a:effectLst>
                <a:latin typeface="Bahnschrift SemiBold" pitchFamily="34" charset="0"/>
              </a:rPr>
              <a:t>ευρωπαϊκού </a:t>
            </a:r>
            <a:r>
              <a:rPr lang="el-GR" sz="3000" b="0" dirty="0" err="1" smtClean="0">
                <a:effectLst>
                  <a:outerShdw blurRad="38100" dist="38100" dir="2700000" algn="tl">
                    <a:srgbClr val="000000">
                      <a:alpha val="43137"/>
                    </a:srgbClr>
                  </a:outerShdw>
                </a:effectLst>
                <a:latin typeface="Bahnschrift SemiBold" pitchFamily="34" charset="0"/>
              </a:rPr>
              <a:t>κοινοβουλιου</a:t>
            </a:r>
            <a:endParaRPr lang="el-GR" sz="3000" b="0" dirty="0">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p:txBody>
          <a:bodyPr>
            <a:normAutofit fontScale="55000" lnSpcReduction="20000"/>
          </a:bodyPr>
          <a:lstStyle/>
          <a:p>
            <a:pPr algn="ctr"/>
            <a:r>
              <a:rPr lang="el-GR" dirty="0" smtClean="0"/>
              <a:t/>
            </a:r>
            <a:br>
              <a:rPr lang="el-GR" dirty="0" smtClean="0"/>
            </a:br>
            <a:r>
              <a:rPr lang="el-GR" sz="3200" dirty="0" smtClean="0">
                <a:latin typeface="Bahnschrift SemiBold" pitchFamily="34" charset="0"/>
              </a:rPr>
              <a:t>Το Ευρωπαϊκό Κοινοβούλιο έχει εκτελεστικές, νομοθετικές και εποπτικές αρμοδιότητες σε πολλούς τομείς, και οι βασικές αρμοδιότητές του περιλαμβάνουν:</a:t>
            </a:r>
          </a:p>
          <a:p>
            <a:r>
              <a:rPr lang="el-GR" sz="2900" i="1" dirty="0" smtClean="0">
                <a:solidFill>
                  <a:srgbClr val="FF0000"/>
                </a:solidFill>
                <a:effectLst>
                  <a:outerShdw blurRad="38100" dist="38100" dir="2700000" algn="tl">
                    <a:srgbClr val="000000">
                      <a:alpha val="43137"/>
                    </a:srgbClr>
                  </a:outerShdw>
                </a:effectLst>
                <a:latin typeface="Bahnschrift SemiBold" pitchFamily="34" charset="0"/>
              </a:rPr>
              <a:t>Νομοθεσία:</a:t>
            </a:r>
          </a:p>
          <a:p>
            <a:pPr lvl="1"/>
            <a:r>
              <a:rPr lang="el-GR" dirty="0" smtClean="0"/>
              <a:t>Το Ευρωπαϊκό Κοινοβούλιο συμμετέχει στη νομοθετική διαδικασία της ΕΕ, συναποφασίζοντας με το Συμβούλιο σε πολλούς τομείς, όπως η εσωτερική αγορά, η γεωργία, οι μεταφορές, οι καταναλωτές, κ.ά.</a:t>
            </a:r>
          </a:p>
          <a:p>
            <a:r>
              <a:rPr lang="el-GR" sz="2900" i="1" dirty="0" smtClean="0">
                <a:solidFill>
                  <a:srgbClr val="FF0000"/>
                </a:solidFill>
                <a:effectLst>
                  <a:outerShdw blurRad="38100" dist="38100" dir="2700000" algn="tl">
                    <a:srgbClr val="000000">
                      <a:alpha val="43137"/>
                    </a:srgbClr>
                  </a:outerShdw>
                </a:effectLst>
                <a:latin typeface="Bahnschrift SemiBold" pitchFamily="34" charset="0"/>
              </a:rPr>
              <a:t>Προϋπολογισμός:</a:t>
            </a:r>
          </a:p>
          <a:p>
            <a:pPr lvl="1"/>
            <a:r>
              <a:rPr lang="el-GR" dirty="0" smtClean="0"/>
              <a:t>Το Κοινοβούλιο έχει την εξουσία να εγκρίνει ή να απορρίπτει τον προϋπολογισμό της ΕΕ. Επίσης, μπορεί να εκφράσει τη γνώμη του για τους πολυετείς οικονομικούς προγραμματισμούς.</a:t>
            </a:r>
          </a:p>
          <a:p>
            <a:r>
              <a:rPr lang="el-GR" sz="2900" i="1" dirty="0" smtClean="0">
                <a:solidFill>
                  <a:srgbClr val="FF0000"/>
                </a:solidFill>
                <a:effectLst>
                  <a:outerShdw blurRad="38100" dist="38100" dir="2700000" algn="tl">
                    <a:srgbClr val="000000">
                      <a:alpha val="43137"/>
                    </a:srgbClr>
                  </a:outerShdw>
                </a:effectLst>
                <a:latin typeface="Bahnschrift SemiBold" pitchFamily="34" charset="0"/>
              </a:rPr>
              <a:t>Εκδήλωση Γνώμης:</a:t>
            </a:r>
          </a:p>
          <a:p>
            <a:pPr lvl="1"/>
            <a:r>
              <a:rPr lang="el-GR" dirty="0" smtClean="0"/>
              <a:t>Το Κοινοβούλιο έχει τη δυνατότητα να εκδίδει γνώμη για διεθνείς συμφωνίες και συμφωνίες εντός της ΕΕ που έχουν σημαντικές επιπτώσεις.</a:t>
            </a:r>
          </a:p>
          <a:p>
            <a:r>
              <a:rPr lang="el-GR" sz="2900" i="1" dirty="0" smtClean="0">
                <a:solidFill>
                  <a:srgbClr val="FF0000"/>
                </a:solidFill>
                <a:effectLst>
                  <a:outerShdw blurRad="38100" dist="38100" dir="2700000" algn="tl">
                    <a:srgbClr val="000000">
                      <a:alpha val="43137"/>
                    </a:srgbClr>
                  </a:outerShdw>
                </a:effectLst>
                <a:latin typeface="Bahnschrift SemiBold" pitchFamily="34" charset="0"/>
              </a:rPr>
              <a:t>Εποπτεία:</a:t>
            </a:r>
          </a:p>
          <a:p>
            <a:pPr lvl="1"/>
            <a:r>
              <a:rPr lang="el-GR" dirty="0" smtClean="0"/>
              <a:t>Το Κοινοβούλιο έχει αρμοδιότητες εποπτείας σχετικά με την εκτέλεση του προϋπολογισμού και την εφαρμογή της νομοθεσίας της ΕΕ από τα άλλα θεσμικά όργανα.</a:t>
            </a:r>
          </a:p>
          <a:p>
            <a:r>
              <a:rPr lang="el-GR" sz="2900" i="1" dirty="0" smtClean="0">
                <a:solidFill>
                  <a:srgbClr val="FF0000"/>
                </a:solidFill>
                <a:effectLst>
                  <a:outerShdw blurRad="38100" dist="38100" dir="2700000" algn="tl">
                    <a:srgbClr val="000000">
                      <a:alpha val="43137"/>
                    </a:srgbClr>
                  </a:outerShdw>
                </a:effectLst>
                <a:latin typeface="Bahnschrift SemiBold" pitchFamily="34" charset="0"/>
              </a:rPr>
              <a:t>Εκπροσώπηση των Πολιτών:</a:t>
            </a:r>
          </a:p>
          <a:p>
            <a:pPr lvl="1"/>
            <a:r>
              <a:rPr lang="el-GR" dirty="0" smtClean="0"/>
              <a:t>Το Κοινοβούλιο αντιπροσωπεύει τους πολίτες της ΕΕ και εκφράζει τις απόψεις τους σε θέματα που αφορούν την ΕΕ.</a:t>
            </a:r>
          </a:p>
          <a:p>
            <a:endParaRPr lang="el-GR" dirty="0"/>
          </a:p>
        </p:txBody>
      </p:sp>
    </p:spTree>
  </p:cSld>
  <p:clrMapOvr>
    <a:masterClrMapping/>
  </p:clrMapOvr>
  <p:transition>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7239000" cy="1615440"/>
          </a:xfrm>
        </p:spPr>
        <p:txBody>
          <a:bodyPr>
            <a:normAutofit fontScale="90000"/>
          </a:bodyPr>
          <a:lstStyle/>
          <a:p>
            <a:pPr algn="ctr"/>
            <a:r>
              <a:rPr lang="el-GR" dirty="0" smtClean="0">
                <a:effectLst>
                  <a:outerShdw blurRad="38100" dist="38100" dir="2700000" algn="tl">
                    <a:srgbClr val="000000">
                      <a:alpha val="43137"/>
                    </a:srgbClr>
                  </a:outerShdw>
                </a:effectLst>
                <a:latin typeface="Bahnschrift SemiBold" pitchFamily="34" charset="0"/>
              </a:rPr>
              <a:t>Ποιοσ ο ρολοσ τησ ολομελειασ; Ποσεσ ολομελειεσ εχουμε </a:t>
            </a:r>
            <a:r>
              <a:rPr lang="el-GR" dirty="0" err="1" smtClean="0">
                <a:effectLst>
                  <a:outerShdw blurRad="38100" dist="38100" dir="2700000" algn="tl">
                    <a:srgbClr val="000000">
                      <a:alpha val="43137"/>
                    </a:srgbClr>
                  </a:outerShdw>
                </a:effectLst>
                <a:latin typeface="Bahnschrift SemiBold" pitchFamily="34" charset="0"/>
              </a:rPr>
              <a:t>καθε</a:t>
            </a:r>
            <a:r>
              <a:rPr lang="el-GR" dirty="0" smtClean="0">
                <a:effectLst>
                  <a:outerShdw blurRad="38100" dist="38100" dir="2700000" algn="tl">
                    <a:srgbClr val="000000">
                      <a:alpha val="43137"/>
                    </a:srgbClr>
                  </a:outerShdw>
                </a:effectLst>
                <a:latin typeface="Bahnschrift SemiBold" pitchFamily="34" charset="0"/>
              </a:rPr>
              <a:t> χρονο</a:t>
            </a:r>
            <a:endParaRPr lang="el-GR" sz="3600" dirty="0">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228600" y="1828800"/>
            <a:ext cx="7239000" cy="4846320"/>
          </a:xfrm>
        </p:spPr>
        <p:txBody>
          <a:bodyPr>
            <a:normAutofit fontScale="47500" lnSpcReduction="20000"/>
          </a:bodyPr>
          <a:lstStyle/>
          <a:p>
            <a:pPr algn="ctr">
              <a:buNone/>
            </a:pPr>
            <a:r>
              <a:rPr lang="el-GR" dirty="0" smtClean="0">
                <a:latin typeface="Bahnschrift SemiBold" pitchFamily="34" charset="0"/>
              </a:rPr>
              <a:t/>
            </a:r>
            <a:br>
              <a:rPr lang="el-GR" dirty="0" smtClean="0">
                <a:latin typeface="Bahnschrift SemiBold" pitchFamily="34" charset="0"/>
              </a:rPr>
            </a:br>
            <a:r>
              <a:rPr lang="el-GR" sz="2900" b="1" dirty="0" smtClean="0">
                <a:latin typeface="Bahnschrift SemiBold" pitchFamily="34" charset="0"/>
              </a:rPr>
              <a:t>Η "Ολομέλεια" του Ευρωπαϊκού Κοινοβουλίου αναφέρεται στη συνολική συνέλευση όλων των ευρωβουλευτών, και ο ρόλος της είναι κεντρικός στη νομοθετική διαδικασία και στη διαμόρφωση της πολιτικής κατεύθυνσης του Κοινοβουλίου. Ορισμένες από τις βασικές λειτουργίες της Ολομέλειας περιλαμβάνουν:</a:t>
            </a:r>
          </a:p>
          <a:p>
            <a:r>
              <a:rPr lang="el-GR" sz="2900" b="1" i="1" dirty="0" smtClean="0">
                <a:solidFill>
                  <a:srgbClr val="FF0000"/>
                </a:solidFill>
                <a:latin typeface="Bahnschrift SemiBold" pitchFamily="34" charset="0"/>
              </a:rPr>
              <a:t>Συνεδριάσεις και Ψηφοφορίες:</a:t>
            </a:r>
          </a:p>
          <a:p>
            <a:pPr lvl="1"/>
            <a:r>
              <a:rPr lang="el-GR" dirty="0" smtClean="0">
                <a:latin typeface="Bahnschrift SemiBold" pitchFamily="34" charset="0"/>
              </a:rPr>
              <a:t>Η Ολομέλεια συνεδριάζει τακτικά κατά τη διάρκεια των περιόδων συνόδου, κατά τις οποίες οι ευρωβουλευτές συζητούν και ψηφίζουν σχετικά με νομοθετικά κείμενα, ψηφίσματα και άλλα θέματα.</a:t>
            </a:r>
          </a:p>
          <a:p>
            <a:r>
              <a:rPr lang="el-GR" sz="2900" b="1" i="1" dirty="0" smtClean="0">
                <a:solidFill>
                  <a:srgbClr val="FF0000"/>
                </a:solidFill>
                <a:latin typeface="Bahnschrift SemiBold" pitchFamily="34" charset="0"/>
              </a:rPr>
              <a:t>Συζητήσεις και Αποφάσεις:</a:t>
            </a:r>
          </a:p>
          <a:p>
            <a:pPr lvl="1"/>
            <a:r>
              <a:rPr lang="el-GR" dirty="0" smtClean="0">
                <a:latin typeface="Bahnschrift SemiBold" pitchFamily="34" charset="0"/>
              </a:rPr>
              <a:t>Οι συζητήσεις στην Ολομέλεια επιτρέπουν στους ευρωβουλευτές να εκφράζουν τις απόψεις τους και να ανταλλάσσουν απόψεις για σημαντικά θέματα.</a:t>
            </a:r>
          </a:p>
          <a:p>
            <a:r>
              <a:rPr lang="el-GR" sz="2900" b="1" i="1" dirty="0" smtClean="0">
                <a:solidFill>
                  <a:srgbClr val="FF0000"/>
                </a:solidFill>
                <a:latin typeface="Bahnschrift SemiBold" pitchFamily="34" charset="0"/>
              </a:rPr>
              <a:t>Εκδήλωση Απόψεων:</a:t>
            </a:r>
          </a:p>
          <a:p>
            <a:pPr lvl="1"/>
            <a:r>
              <a:rPr lang="el-GR" dirty="0" smtClean="0">
                <a:latin typeface="Bahnschrift SemiBold" pitchFamily="34" charset="0"/>
              </a:rPr>
              <a:t>Η Ολομέλεια μπορεί να εκδίδει ψηφίσματα και δηλώσεις για διάφορα θέματα, εκφράζοντας τις απόψεις του Κοινοβουλίου για πολιτικά, κοινωνικά και οικονομικά θέματα.</a:t>
            </a:r>
          </a:p>
          <a:p>
            <a:r>
              <a:rPr lang="el-GR" sz="2900" b="1" i="1" dirty="0" smtClean="0">
                <a:solidFill>
                  <a:srgbClr val="FF0000"/>
                </a:solidFill>
                <a:latin typeface="Bahnschrift SemiBold" pitchFamily="34" charset="0"/>
              </a:rPr>
              <a:t>Εκλογή Προεδρείου:</a:t>
            </a:r>
          </a:p>
          <a:p>
            <a:pPr lvl="1"/>
            <a:r>
              <a:rPr lang="el-GR" dirty="0" smtClean="0">
                <a:latin typeface="Bahnschrift SemiBold" pitchFamily="34" charset="0"/>
              </a:rPr>
              <a:t>Κατά την έναρξη της κάθε κοινοβουλευτικής περιόδου, η Ολομέλεια εκλέγει το Προεδρείο του Κοινοβουλίου, περιλαμβανομένου του Προέδρου του Κοινοβουλίου.</a:t>
            </a:r>
          </a:p>
          <a:p>
            <a:pPr lvl="1">
              <a:buNone/>
            </a:pPr>
            <a:endParaRPr lang="el-GR" dirty="0" smtClean="0">
              <a:latin typeface="Bahnschrift SemiBold" pitchFamily="34" charset="0"/>
            </a:endParaRPr>
          </a:p>
          <a:p>
            <a:pPr algn="ctr"/>
            <a:r>
              <a:rPr lang="el-GR" sz="3400" b="1" dirty="0" smtClean="0">
                <a:effectLst>
                  <a:outerShdw blurRad="38100" dist="38100" dir="2700000" algn="tl">
                    <a:srgbClr val="000000">
                      <a:alpha val="43137"/>
                    </a:srgbClr>
                  </a:outerShdw>
                </a:effectLst>
                <a:latin typeface="Bahnschrift SemiBold" pitchFamily="34" charset="0"/>
              </a:rPr>
              <a:t>Η Ολομέλεια συνήθως συνέρχεται σε τακτικές συνεδριάσεις περίπου </a:t>
            </a:r>
            <a:r>
              <a:rPr lang="el-GR" sz="3400" b="1" dirty="0" smtClean="0">
                <a:solidFill>
                  <a:srgbClr val="FF0000"/>
                </a:solidFill>
                <a:effectLst>
                  <a:outerShdw blurRad="38100" dist="38100" dir="2700000" algn="tl">
                    <a:srgbClr val="000000">
                      <a:alpha val="43137"/>
                    </a:srgbClr>
                  </a:outerShdw>
                </a:effectLst>
                <a:latin typeface="Bahnschrift SemiBold" pitchFamily="34" charset="0"/>
              </a:rPr>
              <a:t>μια φορά τον μήνα </a:t>
            </a:r>
            <a:r>
              <a:rPr lang="el-GR" sz="3400" b="1" dirty="0" smtClean="0">
                <a:effectLst>
                  <a:outerShdw blurRad="38100" dist="38100" dir="2700000" algn="tl">
                    <a:srgbClr val="000000">
                      <a:alpha val="43137"/>
                    </a:srgbClr>
                  </a:outerShdw>
                </a:effectLst>
                <a:latin typeface="Bahnschrift SemiBold" pitchFamily="34" charset="0"/>
              </a:rPr>
              <a:t>κατά τη διάρκεια των περιόδων συνόδου του Κοινοβουλίου.</a:t>
            </a:r>
          </a:p>
          <a:p>
            <a:endParaRPr lang="el-GR" dirty="0">
              <a:latin typeface="Bahnschrift SemiBold" pitchFamily="34" charset="0"/>
            </a:endParaRPr>
          </a:p>
        </p:txBody>
      </p:sp>
    </p:spTree>
  </p:cSld>
  <p:clrMapOvr>
    <a:masterClrMapping/>
  </p:clrMapOvr>
  <p:transition>
    <p:cover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effectLst>
                  <a:outerShdw blurRad="38100" dist="38100" dir="2700000" algn="tl">
                    <a:srgbClr val="000000">
                      <a:alpha val="43137"/>
                    </a:srgbClr>
                  </a:outerShdw>
                </a:effectLst>
              </a:rPr>
              <a:t>Τι ειναι το προεδρειο και απο ποιουσ αποτελειται</a:t>
            </a:r>
            <a:endParaRPr lang="el-GR" dirty="0">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p:txBody>
          <a:bodyPr>
            <a:normAutofit/>
          </a:bodyPr>
          <a:lstStyle/>
          <a:p>
            <a:r>
              <a:rPr lang="el-GR" sz="2000" dirty="0" smtClean="0">
                <a:latin typeface="Bahnschrift SemiBold" pitchFamily="34" charset="0"/>
              </a:rPr>
              <a:t>Το Προεδρείο του Ευρωπαϊκού Κοινοβουλίου είναι ένα όργανο που διοικεί και καθοδηγεί τις εργασίες του Κοινοβουλίου. Είναι υπεύθυνο για τον ορισμό της ημερήσιας διάταξης, τη διαχείριση των συνεδριάσεων και την εποπτεία των κοινοβουλευτικών εργασιών.</a:t>
            </a:r>
            <a:r>
              <a:rPr lang="el-GR" sz="2000" dirty="0" smtClean="0">
                <a:solidFill>
                  <a:srgbClr val="FF0000"/>
                </a:solidFill>
                <a:latin typeface="Bahnschrift SemiBold" pitchFamily="34" charset="0"/>
              </a:rPr>
              <a:t> Το Προεδρείο αποτελείται από τον Πρόεδρο του Κοινοβουλίου, τους 14 Αντιπροέδρους, καθώς και τους Προεδρεύοντες των πολιτικών ομάδων</a:t>
            </a:r>
            <a:r>
              <a:rPr lang="el-GR" sz="2000" dirty="0" smtClean="0">
                <a:latin typeface="Bahnschrift SemiBold" pitchFamily="34" charset="0"/>
              </a:rPr>
              <a:t>.</a:t>
            </a:r>
          </a:p>
          <a:p>
            <a:pPr>
              <a:buNone/>
            </a:pPr>
            <a:endParaRPr lang="el-GR" dirty="0"/>
          </a:p>
        </p:txBody>
      </p:sp>
      <p:pic>
        <p:nvPicPr>
          <p:cNvPr id="5" name="4 - Εικόνα" descr="European-Parliament-MEPs-call-for-EU-wide-protection-for-whistle-blowers.png"/>
          <p:cNvPicPr>
            <a:picLocks noChangeAspect="1"/>
          </p:cNvPicPr>
          <p:nvPr/>
        </p:nvPicPr>
        <p:blipFill>
          <a:blip r:embed="rId2" cstate="print"/>
          <a:stretch>
            <a:fillRect/>
          </a:stretch>
        </p:blipFill>
        <p:spPr>
          <a:xfrm>
            <a:off x="1447800" y="4191000"/>
            <a:ext cx="5105400" cy="2552700"/>
          </a:xfrm>
          <a:prstGeom prst="rect">
            <a:avLst/>
          </a:prstGeom>
          <a:ln>
            <a:noFill/>
          </a:ln>
          <a:effectLst>
            <a:softEdge rad="112500"/>
          </a:effectLst>
        </p:spPr>
      </p:pic>
    </p:spTree>
  </p:cSld>
  <p:clrMapOvr>
    <a:masterClrMapping/>
  </p:clrMapOvr>
  <p:transition>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smtClean="0">
                <a:effectLst>
                  <a:outerShdw blurRad="38100" dist="38100" dir="2700000" algn="tl">
                    <a:srgbClr val="000000">
                      <a:alpha val="43137"/>
                    </a:srgbClr>
                  </a:outerShdw>
                </a:effectLst>
              </a:rPr>
              <a:t>Τι </a:t>
            </a:r>
            <a:r>
              <a:rPr lang="el-GR" sz="3600" dirty="0" smtClean="0">
                <a:effectLst>
                  <a:outerShdw blurRad="38100" dist="38100" dir="2700000" algn="tl">
                    <a:srgbClr val="000000">
                      <a:alpha val="43137"/>
                    </a:srgbClr>
                  </a:outerShdw>
                </a:effectLst>
              </a:rPr>
              <a:t>είναι η </a:t>
            </a:r>
            <a:r>
              <a:rPr lang="el-GR" sz="3600" dirty="0" err="1" smtClean="0">
                <a:effectLst>
                  <a:outerShdw blurRad="38100" dist="38100" dir="2700000" algn="tl">
                    <a:srgbClr val="000000">
                      <a:alpha val="43137"/>
                    </a:srgbClr>
                  </a:outerShdw>
                </a:effectLst>
              </a:rPr>
              <a:t>διασκεψη</a:t>
            </a:r>
            <a:r>
              <a:rPr lang="el-GR" sz="3600" dirty="0" smtClean="0">
                <a:effectLst>
                  <a:outerShdw blurRad="38100" dist="38100" dir="2700000" algn="tl">
                    <a:srgbClr val="000000">
                      <a:alpha val="43137"/>
                    </a:srgbClr>
                  </a:outerShdw>
                </a:effectLst>
              </a:rPr>
              <a:t> </a:t>
            </a:r>
            <a:r>
              <a:rPr lang="el-GR" sz="3600" dirty="0" smtClean="0">
                <a:effectLst>
                  <a:outerShdw blurRad="38100" dist="38100" dir="2700000" algn="tl">
                    <a:srgbClr val="000000">
                      <a:alpha val="43137"/>
                    </a:srgbClr>
                  </a:outerShdw>
                </a:effectLst>
              </a:rPr>
              <a:t>των προεδρων των πολτικων ομαδων</a:t>
            </a:r>
            <a:endParaRPr lang="el-GR" sz="3600" dirty="0">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p:txBody>
          <a:bodyPr>
            <a:normAutofit/>
          </a:bodyPr>
          <a:lstStyle/>
          <a:p>
            <a:r>
              <a:rPr lang="el-GR" sz="1500" dirty="0" smtClean="0">
                <a:latin typeface="Bahnschrift SemiBold" pitchFamily="34" charset="0"/>
              </a:rPr>
              <a:t>Η Διάσκεψη των Προέδρων των Πολιτικών Ομάδων του Ευρωπαϊκού Κοινοβουλίου είναι ένα όργανο που αποτελείται από τους πρόεδρους των πολιτικών ομάδων που εκπροσωπούνται στο Κοινοβούλιο. Στη συνάντηση αυτή, οι πρόεδροι ανταλλάσσουν απόψεις και συζητούν σημαντικά θέματα που αφορούν τη λειτουργία και την ημερήσια διάταξη του Κοινοβουλίου.</a:t>
            </a:r>
            <a:endParaRPr lang="en-US" sz="1500" dirty="0" smtClean="0">
              <a:latin typeface="Bahnschrift SemiBold" pitchFamily="34" charset="0"/>
            </a:endParaRPr>
          </a:p>
          <a:p>
            <a:r>
              <a:rPr lang="el-GR" sz="1500" dirty="0" smtClean="0">
                <a:latin typeface="Bahnschrift SemiBold" pitchFamily="34" charset="0"/>
              </a:rPr>
              <a:t> Η Διάσκεψη των Προέδρων συνήθως συνέρχεται πριν από κάθε συνεδρίαση της Ολομέλειας του Ευρωπαϊκού Κοινοβουλίου. Σκοπός της είναι να συζητηθούν ζητήματα που αφορούν την οργάνωση της εργασίας του Κοινοβουλίου, τις προτεραιότητες των πολιτικών ομάδων και την επικοινωνία μεταξύ των διάφορων πολιτικών ομάδων.</a:t>
            </a:r>
            <a:endParaRPr lang="en-US" sz="1500" dirty="0" smtClean="0">
              <a:latin typeface="Bahnschrift SemiBold" pitchFamily="34" charset="0"/>
            </a:endParaRPr>
          </a:p>
          <a:p>
            <a:endParaRPr lang="el-GR" dirty="0"/>
          </a:p>
        </p:txBody>
      </p:sp>
      <p:pic>
        <p:nvPicPr>
          <p:cNvPr id="4" name="3 - Εικόνα" descr="eu-liput-2021-1000.jpg"/>
          <p:cNvPicPr>
            <a:picLocks noChangeAspect="1"/>
          </p:cNvPicPr>
          <p:nvPr/>
        </p:nvPicPr>
        <p:blipFill>
          <a:blip r:embed="rId2" cstate="print"/>
          <a:stretch>
            <a:fillRect/>
          </a:stretch>
        </p:blipFill>
        <p:spPr>
          <a:xfrm>
            <a:off x="1524000" y="3810000"/>
            <a:ext cx="5181600" cy="2917242"/>
          </a:xfrm>
          <a:prstGeom prst="rect">
            <a:avLst/>
          </a:prstGeom>
          <a:solidFill>
            <a:srgbClr val="FFFFFF">
              <a:shade val="85000"/>
            </a:srgbClr>
          </a:solidFill>
          <a:ln w="101600" cap="sq">
            <a:solidFill>
              <a:srgbClr val="0070C0"/>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ransition>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33400"/>
            <a:ext cx="7239000" cy="1143000"/>
          </a:xfrm>
        </p:spPr>
        <p:txBody>
          <a:bodyPr>
            <a:normAutofit fontScale="90000"/>
          </a:bodyPr>
          <a:lstStyle/>
          <a:p>
            <a:pPr algn="ctr"/>
            <a:r>
              <a:rPr lang="el-GR" dirty="0" smtClean="0">
                <a:effectLst>
                  <a:outerShdw blurRad="38100" dist="38100" dir="2700000" algn="tl">
                    <a:srgbClr val="000000">
                      <a:alpha val="43137"/>
                    </a:srgbClr>
                  </a:outerShdw>
                </a:effectLst>
              </a:rPr>
              <a:t>Τι ειναι οι κοινοβουλευτικεσ επιτροπεσ του </a:t>
            </a:r>
            <a:r>
              <a:rPr lang="el-GR" dirty="0" err="1" smtClean="0">
                <a:effectLst>
                  <a:outerShdw blurRad="38100" dist="38100" dir="2700000" algn="tl">
                    <a:srgbClr val="000000">
                      <a:alpha val="43137"/>
                    </a:srgbClr>
                  </a:outerShdw>
                </a:effectLst>
              </a:rPr>
              <a:t>ε.κ</a:t>
            </a:r>
            <a:r>
              <a:rPr lang="el-GR" dirty="0" smtClean="0">
                <a:effectLst>
                  <a:outerShdw blurRad="38100" dist="38100" dir="2700000" algn="tl">
                    <a:srgbClr val="000000">
                      <a:alpha val="43137"/>
                    </a:srgbClr>
                  </a:outerShdw>
                </a:effectLst>
              </a:rPr>
              <a:t>. και ποσεσ υπαρχουν</a:t>
            </a:r>
            <a:endParaRPr lang="el-GR" dirty="0">
              <a:effectLst>
                <a:outerShdw blurRad="38100" dist="38100" dir="2700000" algn="tl">
                  <a:srgbClr val="000000">
                    <a:alpha val="43137"/>
                  </a:srgbClr>
                </a:outerShdw>
              </a:effectLst>
            </a:endParaRPr>
          </a:p>
        </p:txBody>
      </p:sp>
      <p:sp>
        <p:nvSpPr>
          <p:cNvPr id="3" name="2 - Θέση περιεχομένου"/>
          <p:cNvSpPr>
            <a:spLocks noGrp="1"/>
          </p:cNvSpPr>
          <p:nvPr>
            <p:ph idx="1"/>
          </p:nvPr>
        </p:nvSpPr>
        <p:spPr>
          <a:xfrm>
            <a:off x="457200" y="1752600"/>
            <a:ext cx="7239000" cy="4846320"/>
          </a:xfrm>
        </p:spPr>
        <p:txBody>
          <a:bodyPr>
            <a:normAutofit fontScale="70000" lnSpcReduction="20000"/>
          </a:bodyPr>
          <a:lstStyle/>
          <a:p>
            <a:r>
              <a:rPr lang="el-GR" b="1" dirty="0" smtClean="0">
                <a:latin typeface="Bahnschrift SemiBold" pitchFamily="34" charset="0"/>
              </a:rPr>
              <a:t>Οι Κοινοβουλευτικές Επιτροπές του Ευρωπαϊκού Κοινοβουλίου είναι εξειδικευμένες ομάδες ευρωβουλευτών που ασχολούνται με συγκεκριμένους τομείς πολιτικής και νομοθεσίας. Κάθε επιτροπή είναι υπεύθυνη για την παρακολούθηση, την αξιολόγηση και την τροποποίηση νομοθετικών προτάσεων, καθώς και για την παρακολούθηση των δραστηριοτήτων των άλλων θεσμικών οργάνων της ΕΕ.</a:t>
            </a:r>
          </a:p>
          <a:p>
            <a:r>
              <a:rPr lang="el-GR" b="1" dirty="0" smtClean="0">
                <a:latin typeface="Bahnschrift SemiBold" pitchFamily="34" charset="0"/>
              </a:rPr>
              <a:t>Το Ευρωπαϊκό Κοινοβούλιο λειτουργεί με </a:t>
            </a:r>
            <a:r>
              <a:rPr lang="el-GR" b="1" dirty="0" smtClean="0">
                <a:solidFill>
                  <a:srgbClr val="FF0000"/>
                </a:solidFill>
                <a:latin typeface="Bahnschrift SemiBold" pitchFamily="34" charset="0"/>
              </a:rPr>
              <a:t>περισσότερες από 20 Κοινοβουλευτικές Επιτροπές</a:t>
            </a:r>
            <a:r>
              <a:rPr lang="el-GR" b="1" dirty="0" smtClean="0">
                <a:latin typeface="Bahnschrift SemiBold" pitchFamily="34" charset="0"/>
              </a:rPr>
              <a:t>. Ο ακριβής αριθμός επιτροπών μπορεί να αλλάζει ανάλογα με την κοινοβουλευτική περίοδο, αλλά συνήθως υπάρχουν επιτροπές που καλύπτουν ένα ευρύ φάσμα θεματικών πεδίων, όπως οικονομικές και νομισματικές υποθέσεις, εξωτερικές υποθέσεις, περιβάλλον, απασχόληση, και άλλα.</a:t>
            </a:r>
          </a:p>
          <a:p>
            <a:r>
              <a:rPr lang="el-GR" b="1" dirty="0" smtClean="0">
                <a:latin typeface="Bahnschrift SemiBold" pitchFamily="34" charset="0"/>
              </a:rPr>
              <a:t>Κάθε επιτροπή επιλέγει έναν εκ των μελών της ως εισηγητή (</a:t>
            </a:r>
            <a:r>
              <a:rPr lang="el-GR" b="1" dirty="0" err="1" smtClean="0">
                <a:latin typeface="Bahnschrift SemiBold" pitchFamily="34" charset="0"/>
              </a:rPr>
              <a:t>rapporteur</a:t>
            </a:r>
            <a:r>
              <a:rPr lang="el-GR" b="1" dirty="0" smtClean="0">
                <a:latin typeface="Bahnschrift SemiBold" pitchFamily="34" charset="0"/>
              </a:rPr>
              <a:t>) για κάθε νομοθετική </a:t>
            </a:r>
            <a:r>
              <a:rPr lang="el-GR" dirty="0" smtClean="0">
                <a:latin typeface="Bahnschrift SemiBold" pitchFamily="34" charset="0"/>
              </a:rPr>
              <a:t>πρόταση που υποβάλλεται σε αυτήν. Ο εισηγητής είναι υπεύθυνος για την προετοιμασία της έκθεσης της επιτροπής σχετικά με το εκάστοτε θέμα.</a:t>
            </a:r>
          </a:p>
          <a:p>
            <a:endParaRPr lang="el-GR" b="1" dirty="0"/>
          </a:p>
        </p:txBody>
      </p:sp>
    </p:spTree>
  </p:cSld>
  <p:clrMapOvr>
    <a:masterClrMapping/>
  </p:clrMapOvr>
  <p:transition>
    <p:cover dir="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φθονία">
  <a:themeElements>
    <a:clrScheme name="Προσαρμοσμένος 4">
      <a:dk1>
        <a:srgbClr val="000000"/>
      </a:dk1>
      <a:lt1>
        <a:sysClr val="window" lastClr="FFFFFF"/>
      </a:lt1>
      <a:dk2>
        <a:srgbClr val="0070C0"/>
      </a:dk2>
      <a:lt2>
        <a:srgbClr val="DEDEDE"/>
      </a:lt2>
      <a:accent1>
        <a:srgbClr val="0070C0"/>
      </a:accent1>
      <a:accent2>
        <a:srgbClr val="FFFF00"/>
      </a:accent2>
      <a:accent3>
        <a:srgbClr val="FFFF00"/>
      </a:accent3>
      <a:accent4>
        <a:srgbClr val="0070C0"/>
      </a:accent4>
      <a:accent5>
        <a:srgbClr val="FFFF00"/>
      </a:accent5>
      <a:accent6>
        <a:srgbClr val="5C92B5"/>
      </a:accent6>
      <a:hlink>
        <a:srgbClr val="67AFBD"/>
      </a:hlink>
      <a:folHlink>
        <a:srgbClr val="C2A874"/>
      </a:folHlink>
    </a:clrScheme>
    <a:fontScheme name="Αφθονία">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TotalTime>
  <Words>597</Words>
  <Application>Microsoft Office PowerPoint</Application>
  <PresentationFormat>Προβολή στην οθόνη (4:3)</PresentationFormat>
  <Paragraphs>53</Paragraphs>
  <Slides>10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10</vt:i4>
      </vt:variant>
    </vt:vector>
  </HeadingPairs>
  <TitlesOfParts>
    <vt:vector size="11" baseType="lpstr">
      <vt:lpstr>Αφθονία</vt:lpstr>
      <vt:lpstr>Βασικά στοιχεία για το Ευρωπαϊκό Κοινοβούλιο</vt:lpstr>
      <vt:lpstr>ΕΝΟΤΗΤΕΣ ΠΑΡΟΥΣΙΑΣΗΣ</vt:lpstr>
      <vt:lpstr>ΤΙ ΕΚΠΡΟΣΩΠΕΙ ΤΟ ΕΥΡΩΠΑϊΚΟ ΚΟΙΝΟΒΟΥΛΙΟ</vt:lpstr>
      <vt:lpstr>Απο ποιουσ αποτελειται και πωσ ψηφιζονται οι Ευρωβουλευτεσ;</vt:lpstr>
      <vt:lpstr>Ποιεσ είναι οι βασικεσ αρμοδιοτητεσ του ευρωπαϊκού κοινοβουλιου</vt:lpstr>
      <vt:lpstr>Ποιοσ ο ρολοσ τησ ολομελειασ; Ποσεσ ολομελειεσ εχουμε καθε χρονο</vt:lpstr>
      <vt:lpstr>Τι ειναι το προεδρειο και απο ποιουσ αποτελειται</vt:lpstr>
      <vt:lpstr>Τι είναι η διασκεψη των προεδρων των πολτικων ομαδων</vt:lpstr>
      <vt:lpstr>Τι ειναι οι κοινοβουλευτικεσ επιτροπεσ του ε.κ. και ποσεσ υπαρχουν</vt:lpstr>
      <vt:lpstr>Τι ειναι ο εισηγητησ (RAPPORTEUR)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Βασικά στοιχεία για το Ευρωπαϊκό Κοινοβούλιο</dc:title>
  <dc:creator>User</dc:creator>
  <cp:lastModifiedBy>User</cp:lastModifiedBy>
  <cp:revision>10</cp:revision>
  <dcterms:created xsi:type="dcterms:W3CDTF">2023-12-03T10:32:39Z</dcterms:created>
  <dcterms:modified xsi:type="dcterms:W3CDTF">2023-12-04T18:16:17Z</dcterms:modified>
</cp:coreProperties>
</file>