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71" r:id="rId3"/>
    <p:sldId id="259" r:id="rId4"/>
    <p:sldId id="272" r:id="rId5"/>
    <p:sldId id="261" r:id="rId6"/>
    <p:sldId id="277" r:id="rId7"/>
    <p:sldId id="281" r:id="rId8"/>
    <p:sldId id="282" r:id="rId9"/>
    <p:sldId id="283" r:id="rId10"/>
    <p:sldId id="284" r:id="rId11"/>
    <p:sldId id="264" r:id="rId12"/>
    <p:sldId id="275" r:id="rId13"/>
    <p:sldId id="265" r:id="rId14"/>
    <p:sldId id="266" r:id="rId15"/>
    <p:sldId id="267" r:id="rId16"/>
    <p:sldId id="286" r:id="rId17"/>
    <p:sldId id="25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9" autoAdjust="0"/>
    <p:restoredTop sz="94660"/>
  </p:normalViewPr>
  <p:slideViewPr>
    <p:cSldViewPr>
      <p:cViewPr varScale="1">
        <p:scale>
          <a:sx n="87" d="100"/>
          <a:sy n="87" d="100"/>
        </p:scale>
        <p:origin x="546"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4FC4A-8682-41EB-B166-794F86EF601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l-GR"/>
        </a:p>
      </dgm:t>
    </dgm:pt>
    <dgm:pt modelId="{CCCCEA8A-1B35-4CBA-98A1-A1A416D998EB}">
      <dgm:prSet phldrT="[Κείμενο]" custT="1"/>
      <dgm:spPr>
        <a:solidFill>
          <a:schemeClr val="accent5">
            <a:lumMod val="40000"/>
            <a:lumOff val="60000"/>
          </a:schemeClr>
        </a:solidFill>
      </dgm:spPr>
      <dgm:t>
        <a:bodyPr/>
        <a:lstStyle/>
        <a:p>
          <a:pPr algn="l">
            <a:lnSpc>
              <a:spcPct val="110000"/>
            </a:lnSpc>
          </a:pPr>
          <a:r>
            <a:rPr lang="el-GR" altLang="ko-KR" sz="2000" dirty="0">
              <a:latin typeface="+mn-lt"/>
              <a:ea typeface="굴림" charset="-127"/>
            </a:rPr>
            <a:t>Στην Ευρωπαϊκή Ένωση εγκαθιδρύεται </a:t>
          </a:r>
          <a:r>
            <a:rPr lang="el-GR" altLang="ko-KR" sz="2000" b="1" dirty="0">
              <a:latin typeface="+mn-lt"/>
              <a:ea typeface="굴림" charset="-127"/>
            </a:rPr>
            <a:t>η Κοινή Αγορά:</a:t>
          </a:r>
          <a:r>
            <a:rPr lang="el-GR" altLang="ko-KR" sz="2000" dirty="0">
              <a:latin typeface="+mn-lt"/>
              <a:ea typeface="굴림" charset="-127"/>
            </a:rPr>
            <a:t> ενιαίος οικονομικός χώρος, στον οποίο κυκλοφορούν ελεύθερα αγαθά και υπηρεσίες σε περιβάλλον που ισχύουν κοινοί κανόνες ανταγωνισμού</a:t>
          </a:r>
          <a:r>
            <a:rPr lang="en-US" altLang="ko-KR" sz="2000" dirty="0">
              <a:latin typeface="+mn-lt"/>
              <a:ea typeface="굴림" charset="-127"/>
            </a:rPr>
            <a:t>.</a:t>
          </a:r>
        </a:p>
        <a:p>
          <a:pPr algn="l">
            <a:lnSpc>
              <a:spcPct val="110000"/>
            </a:lnSpc>
          </a:pPr>
          <a:r>
            <a:rPr lang="el-GR" altLang="ko-KR" sz="1800" dirty="0">
              <a:latin typeface="+mn-lt"/>
              <a:ea typeface="굴림" charset="-127"/>
            </a:rPr>
            <a:t>(παρ. 3 άρθρο 3 ΣΛΕΕ)</a:t>
          </a:r>
          <a:endParaRPr lang="el-GR" sz="2000" dirty="0">
            <a:latin typeface="+mn-lt"/>
          </a:endParaRPr>
        </a:p>
      </dgm:t>
    </dgm:pt>
    <dgm:pt modelId="{71C86369-67AD-4A56-BE72-ABB0A9F4453F}" type="parTrans" cxnId="{A6B98C94-CA84-4346-B241-E5F50DA7F308}">
      <dgm:prSet/>
      <dgm:spPr/>
      <dgm:t>
        <a:bodyPr/>
        <a:lstStyle/>
        <a:p>
          <a:endParaRPr lang="el-GR"/>
        </a:p>
      </dgm:t>
    </dgm:pt>
    <dgm:pt modelId="{D0E408F4-E783-4DD9-9C2C-B3BAAACEFAE1}" type="sibTrans" cxnId="{A6B98C94-CA84-4346-B241-E5F50DA7F308}">
      <dgm:prSet/>
      <dgm:spPr/>
      <dgm:t>
        <a:bodyPr/>
        <a:lstStyle/>
        <a:p>
          <a:endParaRPr lang="el-GR"/>
        </a:p>
      </dgm:t>
    </dgm:pt>
    <dgm:pt modelId="{D64865C7-7D0D-4554-8AE6-DF473E4DE65F}">
      <dgm:prSet custT="1"/>
      <dgm:spPr>
        <a:solidFill>
          <a:schemeClr val="accent5">
            <a:lumMod val="60000"/>
            <a:lumOff val="40000"/>
          </a:schemeClr>
        </a:solidFill>
      </dgm:spPr>
      <dgm:t>
        <a:bodyPr/>
        <a:lstStyle/>
        <a:p>
          <a:pPr algn="l">
            <a:lnSpc>
              <a:spcPct val="110000"/>
            </a:lnSpc>
          </a:pPr>
          <a:r>
            <a:rPr lang="el-GR" altLang="ko-KR" sz="2000" dirty="0">
              <a:latin typeface="+mn-lt"/>
              <a:ea typeface="굴림" charset="-127"/>
            </a:rPr>
            <a:t>Περιλαμβάνει: έναν χώρο χωρίς εσωτερικά σύνορα μέσα στον οποίο </a:t>
          </a:r>
          <a:r>
            <a:rPr lang="el-GR" altLang="ko-KR" sz="2000" b="1" dirty="0">
              <a:latin typeface="+mn-lt"/>
              <a:ea typeface="굴림" charset="-127"/>
            </a:rPr>
            <a:t>εξασφαλίζεται η ελεύθερη κυκλοφορία των εμπορευμάτων, των προσώπων, των υπηρεσιών και των κεφαλαίων </a:t>
          </a:r>
          <a:r>
            <a:rPr lang="el-GR" altLang="ko-KR" sz="2000" dirty="0">
              <a:latin typeface="+mn-lt"/>
              <a:ea typeface="굴림" charset="-127"/>
            </a:rPr>
            <a:t>σύμφωνα με τις διατάξεις των συνθηκών</a:t>
          </a:r>
          <a:r>
            <a:rPr lang="en-US" altLang="ko-KR" sz="2000" dirty="0">
              <a:latin typeface="+mn-lt"/>
              <a:ea typeface="굴림" charset="-127"/>
            </a:rPr>
            <a:t>.</a:t>
          </a:r>
        </a:p>
        <a:p>
          <a:pPr algn="l">
            <a:lnSpc>
              <a:spcPct val="110000"/>
            </a:lnSpc>
          </a:pPr>
          <a:r>
            <a:rPr lang="el-GR" altLang="ko-KR" sz="2000" dirty="0">
              <a:latin typeface="+mn-lt"/>
              <a:ea typeface="굴림" charset="-127"/>
            </a:rPr>
            <a:t> </a:t>
          </a:r>
          <a:r>
            <a:rPr lang="el-GR" altLang="ko-KR" sz="1800" dirty="0">
              <a:latin typeface="+mn-lt"/>
              <a:ea typeface="굴림" charset="-127"/>
            </a:rPr>
            <a:t>(παρ. 2 άρθρο 26 ΣΛΕΕ)</a:t>
          </a:r>
          <a:endParaRPr lang="el-GR" sz="1800" dirty="0">
            <a:latin typeface="+mn-lt"/>
            <a:ea typeface="굴림" charset="-127"/>
          </a:endParaRPr>
        </a:p>
      </dgm:t>
    </dgm:pt>
    <dgm:pt modelId="{01130D0F-7CB8-4F54-960C-BC17277673A5}" type="parTrans" cxnId="{939F70A3-E3E8-48B6-B7C1-9EB9D15D6525}">
      <dgm:prSet/>
      <dgm:spPr/>
      <dgm:t>
        <a:bodyPr/>
        <a:lstStyle/>
        <a:p>
          <a:endParaRPr lang="el-GR"/>
        </a:p>
      </dgm:t>
    </dgm:pt>
    <dgm:pt modelId="{D39A2196-7900-49B1-83B5-9775D04292BC}" type="sibTrans" cxnId="{939F70A3-E3E8-48B6-B7C1-9EB9D15D6525}">
      <dgm:prSet/>
      <dgm:spPr/>
      <dgm:t>
        <a:bodyPr/>
        <a:lstStyle/>
        <a:p>
          <a:endParaRPr lang="el-GR"/>
        </a:p>
      </dgm:t>
    </dgm:pt>
    <dgm:pt modelId="{AAFA4CBD-D93B-41A5-A7CE-A53B4F3712E4}" type="pres">
      <dgm:prSet presAssocID="{56E4FC4A-8682-41EB-B166-794F86EF6019}" presName="Name0" presStyleCnt="0">
        <dgm:presLayoutVars>
          <dgm:chMax val="2"/>
          <dgm:chPref val="2"/>
          <dgm:animLvl val="lvl"/>
        </dgm:presLayoutVars>
      </dgm:prSet>
      <dgm:spPr/>
    </dgm:pt>
    <dgm:pt modelId="{5179092E-0541-45B4-B24A-63E839EE8CF4}" type="pres">
      <dgm:prSet presAssocID="{56E4FC4A-8682-41EB-B166-794F86EF6019}" presName="LeftText" presStyleLbl="revTx" presStyleIdx="0" presStyleCnt="0">
        <dgm:presLayoutVars>
          <dgm:bulletEnabled val="1"/>
        </dgm:presLayoutVars>
      </dgm:prSet>
      <dgm:spPr/>
    </dgm:pt>
    <dgm:pt modelId="{D9E166B8-12B6-4EBB-A9EE-125913256444}" type="pres">
      <dgm:prSet presAssocID="{56E4FC4A-8682-41EB-B166-794F86EF6019}" presName="LeftNode" presStyleLbl="bgImgPlace1" presStyleIdx="0" presStyleCnt="2" custScaleX="180557" custScaleY="142012" custLinFactNeighborX="-43549" custLinFactNeighborY="1849">
        <dgm:presLayoutVars>
          <dgm:chMax val="2"/>
          <dgm:chPref val="2"/>
        </dgm:presLayoutVars>
      </dgm:prSet>
      <dgm:spPr/>
    </dgm:pt>
    <dgm:pt modelId="{25E7170E-E144-4B44-B7EF-1137306FFC89}" type="pres">
      <dgm:prSet presAssocID="{56E4FC4A-8682-41EB-B166-794F86EF6019}" presName="RightText" presStyleLbl="revTx" presStyleIdx="0" presStyleCnt="0">
        <dgm:presLayoutVars>
          <dgm:bulletEnabled val="1"/>
        </dgm:presLayoutVars>
      </dgm:prSet>
      <dgm:spPr/>
    </dgm:pt>
    <dgm:pt modelId="{48005312-4D71-4613-B30A-4EBF365A7F76}" type="pres">
      <dgm:prSet presAssocID="{56E4FC4A-8682-41EB-B166-794F86EF6019}" presName="RightNode" presStyleLbl="bgImgPlace1" presStyleIdx="1" presStyleCnt="2" custScaleX="190151" custScaleY="139462" custLinFactNeighborX="40081" custLinFactNeighborY="574">
        <dgm:presLayoutVars>
          <dgm:chMax val="0"/>
          <dgm:chPref val="0"/>
        </dgm:presLayoutVars>
      </dgm:prSet>
      <dgm:spPr/>
    </dgm:pt>
    <dgm:pt modelId="{09A3BACE-90F3-4B68-B9C2-CB052C1C16D1}" type="pres">
      <dgm:prSet presAssocID="{56E4FC4A-8682-41EB-B166-794F86EF6019}" presName="TopArrow" presStyleLbl="node1" presStyleIdx="0" presStyleCnt="2" custScaleX="85504" custScaleY="75332" custLinFactNeighborX="2914" custLinFactNeighborY="-29179"/>
      <dgm:spPr/>
    </dgm:pt>
    <dgm:pt modelId="{DF99C416-8FFD-4F1E-AFB5-C8645BD8C5E8}" type="pres">
      <dgm:prSet presAssocID="{56E4FC4A-8682-41EB-B166-794F86EF6019}" presName="BottomArrow" presStyleLbl="node1" presStyleIdx="1" presStyleCnt="2" custScaleX="79489" custScaleY="72648" custLinFactNeighborX="3278" custLinFactNeighborY="28282"/>
      <dgm:spPr>
        <a:ln w="12700"/>
      </dgm:spPr>
    </dgm:pt>
  </dgm:ptLst>
  <dgm:cxnLst>
    <dgm:cxn modelId="{1E6AE275-D2CA-42B4-A35D-3CA84E93C799}" type="presOf" srcId="{CCCCEA8A-1B35-4CBA-98A1-A1A416D998EB}" destId="{5179092E-0541-45B4-B24A-63E839EE8CF4}" srcOrd="0" destOrd="0" presId="urn:microsoft.com/office/officeart/2009/layout/ReverseList"/>
    <dgm:cxn modelId="{A6B98C94-CA84-4346-B241-E5F50DA7F308}" srcId="{56E4FC4A-8682-41EB-B166-794F86EF6019}" destId="{CCCCEA8A-1B35-4CBA-98A1-A1A416D998EB}" srcOrd="0" destOrd="0" parTransId="{71C86369-67AD-4A56-BE72-ABB0A9F4453F}" sibTransId="{D0E408F4-E783-4DD9-9C2C-B3BAAACEFAE1}"/>
    <dgm:cxn modelId="{CA693897-BC75-42CF-84F3-8CB732F1657E}" type="presOf" srcId="{CCCCEA8A-1B35-4CBA-98A1-A1A416D998EB}" destId="{D9E166B8-12B6-4EBB-A9EE-125913256444}" srcOrd="1" destOrd="0" presId="urn:microsoft.com/office/officeart/2009/layout/ReverseList"/>
    <dgm:cxn modelId="{939F70A3-E3E8-48B6-B7C1-9EB9D15D6525}" srcId="{56E4FC4A-8682-41EB-B166-794F86EF6019}" destId="{D64865C7-7D0D-4554-8AE6-DF473E4DE65F}" srcOrd="1" destOrd="0" parTransId="{01130D0F-7CB8-4F54-960C-BC17277673A5}" sibTransId="{D39A2196-7900-49B1-83B5-9775D04292BC}"/>
    <dgm:cxn modelId="{BC93B9C8-CCA1-4163-914F-4E0BB6264EB4}" type="presOf" srcId="{56E4FC4A-8682-41EB-B166-794F86EF6019}" destId="{AAFA4CBD-D93B-41A5-A7CE-A53B4F3712E4}" srcOrd="0" destOrd="0" presId="urn:microsoft.com/office/officeart/2009/layout/ReverseList"/>
    <dgm:cxn modelId="{F5C068DD-CFBA-4B13-A366-40BBC546317E}" type="presOf" srcId="{D64865C7-7D0D-4554-8AE6-DF473E4DE65F}" destId="{25E7170E-E144-4B44-B7EF-1137306FFC89}" srcOrd="0" destOrd="0" presId="urn:microsoft.com/office/officeart/2009/layout/ReverseList"/>
    <dgm:cxn modelId="{7D2217EA-80E5-40D5-848F-101671A447BE}" type="presOf" srcId="{D64865C7-7D0D-4554-8AE6-DF473E4DE65F}" destId="{48005312-4D71-4613-B30A-4EBF365A7F76}" srcOrd="1" destOrd="0" presId="urn:microsoft.com/office/officeart/2009/layout/ReverseList"/>
    <dgm:cxn modelId="{1E8C8078-935C-42AC-9E11-59F865A60DBD}" type="presParOf" srcId="{AAFA4CBD-D93B-41A5-A7CE-A53B4F3712E4}" destId="{5179092E-0541-45B4-B24A-63E839EE8CF4}" srcOrd="0" destOrd="0" presId="urn:microsoft.com/office/officeart/2009/layout/ReverseList"/>
    <dgm:cxn modelId="{3554863B-2873-4541-937A-CA1D34E6DAC9}" type="presParOf" srcId="{AAFA4CBD-D93B-41A5-A7CE-A53B4F3712E4}" destId="{D9E166B8-12B6-4EBB-A9EE-125913256444}" srcOrd="1" destOrd="0" presId="urn:microsoft.com/office/officeart/2009/layout/ReverseList"/>
    <dgm:cxn modelId="{A81AA7E7-C0B0-4A0A-9269-0FA2487E91EB}" type="presParOf" srcId="{AAFA4CBD-D93B-41A5-A7CE-A53B4F3712E4}" destId="{25E7170E-E144-4B44-B7EF-1137306FFC89}" srcOrd="2" destOrd="0" presId="urn:microsoft.com/office/officeart/2009/layout/ReverseList"/>
    <dgm:cxn modelId="{C7E46140-2D7C-4103-B6EE-1F791A726850}" type="presParOf" srcId="{AAFA4CBD-D93B-41A5-A7CE-A53B4F3712E4}" destId="{48005312-4D71-4613-B30A-4EBF365A7F76}" srcOrd="3" destOrd="0" presId="urn:microsoft.com/office/officeart/2009/layout/ReverseList"/>
    <dgm:cxn modelId="{D0814E28-CB04-451B-8F24-5E7677E93E3E}" type="presParOf" srcId="{AAFA4CBD-D93B-41A5-A7CE-A53B4F3712E4}" destId="{09A3BACE-90F3-4B68-B9C2-CB052C1C16D1}" srcOrd="4" destOrd="0" presId="urn:microsoft.com/office/officeart/2009/layout/ReverseList"/>
    <dgm:cxn modelId="{6B0A0DF8-8E7A-442D-ACB3-44089AD12A75}" type="presParOf" srcId="{AAFA4CBD-D93B-41A5-A7CE-A53B4F3712E4}" destId="{DF99C416-8FFD-4F1E-AFB5-C8645BD8C5E8}"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5EE1E7-CDB2-45BB-9946-638A114A30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C46047B-4AAC-4AA5-AD4B-1305505EAB49}">
      <dgm:prSet custT="1"/>
      <dgm:spPr>
        <a:solidFill>
          <a:schemeClr val="accent6">
            <a:lumMod val="40000"/>
            <a:lumOff val="60000"/>
          </a:schemeClr>
        </a:solidFill>
      </dgm:spPr>
      <dgm:t>
        <a:bodyPr/>
        <a:lstStyle/>
        <a:p>
          <a:pPr algn="just"/>
          <a:r>
            <a:rPr lang="el-GR" sz="1800" dirty="0">
              <a:solidFill>
                <a:srgbClr val="002060"/>
              </a:solidFill>
            </a:rPr>
            <a:t>1. Τα θεσμικά όργανα δίδουν, με τα κατάλληλα μέσα, στους πολίτες και στις αντιπροσωπευτικές ενώσεις τη δυνατότητα να γνωστοποιούν και να ανταλλάσσουν δημόσια τις γνώμες τους σε όλους τους τομείς δράσης της Ένωσης.</a:t>
          </a:r>
        </a:p>
      </dgm:t>
    </dgm:pt>
    <dgm:pt modelId="{E1927AF7-9366-41DE-9A3F-3FEBAE2F44CC}" type="parTrans" cxnId="{2EFD4AFC-9D0F-4C43-BB10-83A879B61CD4}">
      <dgm:prSet/>
      <dgm:spPr/>
      <dgm:t>
        <a:bodyPr/>
        <a:lstStyle/>
        <a:p>
          <a:endParaRPr lang="el-GR"/>
        </a:p>
      </dgm:t>
    </dgm:pt>
    <dgm:pt modelId="{8933FF15-22B7-4A77-8DB0-2E4FA3508D7B}" type="sibTrans" cxnId="{2EFD4AFC-9D0F-4C43-BB10-83A879B61CD4}">
      <dgm:prSet/>
      <dgm:spPr/>
      <dgm:t>
        <a:bodyPr/>
        <a:lstStyle/>
        <a:p>
          <a:endParaRPr lang="el-GR"/>
        </a:p>
      </dgm:t>
    </dgm:pt>
    <dgm:pt modelId="{6D3923B1-CA31-43C0-A48C-C949DF124E31}">
      <dgm:prSet custT="1"/>
      <dgm:spPr>
        <a:solidFill>
          <a:schemeClr val="accent6">
            <a:lumMod val="40000"/>
            <a:lumOff val="60000"/>
          </a:schemeClr>
        </a:solidFill>
      </dgm:spPr>
      <dgm:t>
        <a:bodyPr/>
        <a:lstStyle/>
        <a:p>
          <a:pPr algn="just"/>
          <a:r>
            <a:rPr lang="el-GR" sz="1800" dirty="0">
              <a:solidFill>
                <a:srgbClr val="002060"/>
              </a:solidFill>
            </a:rPr>
            <a:t>2. Τα θεσμικά όργανα διατηρούν ανοιχτό, διαφανή και τακτικό διάλογο με τις αντιπροσωπευτικές ενώσεις και την κοινωνία των πολιτών.</a:t>
          </a:r>
        </a:p>
      </dgm:t>
    </dgm:pt>
    <dgm:pt modelId="{A07B4CEE-2454-4FDE-A588-A303AA1EEEE7}" type="parTrans" cxnId="{C900BD40-324C-48D5-A4EC-86ED248472D2}">
      <dgm:prSet/>
      <dgm:spPr/>
      <dgm:t>
        <a:bodyPr/>
        <a:lstStyle/>
        <a:p>
          <a:endParaRPr lang="el-GR"/>
        </a:p>
      </dgm:t>
    </dgm:pt>
    <dgm:pt modelId="{61AE970D-39BC-422F-A7BE-0B87432D4F20}" type="sibTrans" cxnId="{C900BD40-324C-48D5-A4EC-86ED248472D2}">
      <dgm:prSet/>
      <dgm:spPr/>
      <dgm:t>
        <a:bodyPr/>
        <a:lstStyle/>
        <a:p>
          <a:endParaRPr lang="el-GR"/>
        </a:p>
      </dgm:t>
    </dgm:pt>
    <dgm:pt modelId="{6567140B-91AD-472C-BF20-A717719F6BC7}">
      <dgm:prSet custT="1"/>
      <dgm:spPr>
        <a:solidFill>
          <a:schemeClr val="accent6">
            <a:lumMod val="60000"/>
            <a:lumOff val="40000"/>
          </a:schemeClr>
        </a:solidFill>
      </dgm:spPr>
      <dgm:t>
        <a:bodyPr/>
        <a:lstStyle/>
        <a:p>
          <a:pPr algn="just"/>
          <a:r>
            <a:rPr lang="el-GR" sz="1800" dirty="0">
              <a:solidFill>
                <a:srgbClr val="002060"/>
              </a:solidFill>
            </a:rPr>
            <a:t>3. Προκειμένου να εξασφαλίζεται η συνοχή και η διαφάνεια των δράσεων της Ένωσης, η Ευρωπαϊκή Επιτροπή διεξάγει ευρείες διαβουλεύσεις με τα ενδιαφερόμενα μέρη.</a:t>
          </a:r>
        </a:p>
      </dgm:t>
    </dgm:pt>
    <dgm:pt modelId="{5B7920C3-2C83-4D3F-9D97-75C43B77F126}" type="parTrans" cxnId="{D7226063-5B0E-4E13-92D2-E31816198609}">
      <dgm:prSet/>
      <dgm:spPr/>
      <dgm:t>
        <a:bodyPr/>
        <a:lstStyle/>
        <a:p>
          <a:endParaRPr lang="el-GR"/>
        </a:p>
      </dgm:t>
    </dgm:pt>
    <dgm:pt modelId="{4F71F0CE-52A2-4600-96E7-BF090FC9AB59}" type="sibTrans" cxnId="{D7226063-5B0E-4E13-92D2-E31816198609}">
      <dgm:prSet/>
      <dgm:spPr/>
      <dgm:t>
        <a:bodyPr/>
        <a:lstStyle/>
        <a:p>
          <a:endParaRPr lang="el-GR"/>
        </a:p>
      </dgm:t>
    </dgm:pt>
    <dgm:pt modelId="{CE8FA8BD-5A59-4768-8CDD-4A10D829FDA4}">
      <dgm:prSet custT="1"/>
      <dgm:spPr>
        <a:solidFill>
          <a:schemeClr val="accent6">
            <a:lumMod val="60000"/>
            <a:lumOff val="40000"/>
          </a:schemeClr>
        </a:solidFill>
      </dgm:spPr>
      <dgm:t>
        <a:bodyPr anchor="t"/>
        <a:lstStyle/>
        <a:p>
          <a:pPr algn="just"/>
          <a:r>
            <a:rPr lang="el-GR" sz="1800" dirty="0">
              <a:solidFill>
                <a:srgbClr val="002060"/>
              </a:solidFill>
            </a:rPr>
            <a:t>4. Πολίτες της Ένωσης, εφόσον συγκεντρωθεί αριθμός τουλάχιστον ενός εκατομμυρίου, υπήκοοι σημαντικού αριθμού κρατών μελών, μπορούν να λαμβάνουν την πρωτοβουλία να καλούν την Ευρωπαϊκή Επιτροπή, στο πλαίσιο των αρμοδιοτήτων της, να υποβάλλει κατάλληλες προτάσεις επί θεμάτων στα οποία οι εν λόγω πολίτες θεωρούν ότι απαιτείται νομική πράξη της Ένωσης για την εφαρμογή των Συνθηκών.</a:t>
          </a:r>
        </a:p>
      </dgm:t>
    </dgm:pt>
    <dgm:pt modelId="{289CABDD-D10C-4CF2-89B4-BEA48317C050}" type="parTrans" cxnId="{CBE55AE8-082E-4E90-9B3D-0D6B0F71C159}">
      <dgm:prSet/>
      <dgm:spPr/>
      <dgm:t>
        <a:bodyPr/>
        <a:lstStyle/>
        <a:p>
          <a:endParaRPr lang="el-GR"/>
        </a:p>
      </dgm:t>
    </dgm:pt>
    <dgm:pt modelId="{831F89B4-7666-4B63-84F7-25A0D62B046D}" type="sibTrans" cxnId="{CBE55AE8-082E-4E90-9B3D-0D6B0F71C159}">
      <dgm:prSet/>
      <dgm:spPr/>
      <dgm:t>
        <a:bodyPr/>
        <a:lstStyle/>
        <a:p>
          <a:endParaRPr lang="el-GR"/>
        </a:p>
      </dgm:t>
    </dgm:pt>
    <dgm:pt modelId="{6973F852-DFD9-46CA-9BB1-CD5AA075F9BF}" type="pres">
      <dgm:prSet presAssocID="{285EE1E7-CDB2-45BB-9946-638A114A30E6}" presName="linear" presStyleCnt="0">
        <dgm:presLayoutVars>
          <dgm:animLvl val="lvl"/>
          <dgm:resizeHandles val="exact"/>
        </dgm:presLayoutVars>
      </dgm:prSet>
      <dgm:spPr/>
    </dgm:pt>
    <dgm:pt modelId="{3100EC87-D047-4FBE-8B00-87B7E4EA61AF}" type="pres">
      <dgm:prSet presAssocID="{4C46047B-4AAC-4AA5-AD4B-1305505EAB49}" presName="parentText" presStyleLbl="node1" presStyleIdx="0" presStyleCnt="4" custLinFactY="-116" custLinFactNeighborX="-820" custLinFactNeighborY="-100000">
        <dgm:presLayoutVars>
          <dgm:chMax val="0"/>
          <dgm:bulletEnabled val="1"/>
        </dgm:presLayoutVars>
      </dgm:prSet>
      <dgm:spPr/>
    </dgm:pt>
    <dgm:pt modelId="{C152AFCD-9611-433E-9A1B-E812EC87F08E}" type="pres">
      <dgm:prSet presAssocID="{8933FF15-22B7-4A77-8DB0-2E4FA3508D7B}" presName="spacer" presStyleCnt="0"/>
      <dgm:spPr/>
    </dgm:pt>
    <dgm:pt modelId="{903472E1-DD3E-4E81-9FCA-BA73E24BCA79}" type="pres">
      <dgm:prSet presAssocID="{6D3923B1-CA31-43C0-A48C-C949DF124E31}" presName="parentText" presStyleLbl="node1" presStyleIdx="1" presStyleCnt="4" custScaleY="68739" custLinFactNeighborX="-820" custLinFactNeighborY="53298">
        <dgm:presLayoutVars>
          <dgm:chMax val="0"/>
          <dgm:bulletEnabled val="1"/>
        </dgm:presLayoutVars>
      </dgm:prSet>
      <dgm:spPr/>
    </dgm:pt>
    <dgm:pt modelId="{DEBD3BE9-B294-4F27-92C0-2DC1E1EFA06B}" type="pres">
      <dgm:prSet presAssocID="{61AE970D-39BC-422F-A7BE-0B87432D4F20}" presName="spacer" presStyleCnt="0"/>
      <dgm:spPr/>
    </dgm:pt>
    <dgm:pt modelId="{925906F5-FDB0-4023-8739-375E22E6AE40}" type="pres">
      <dgm:prSet presAssocID="{6567140B-91AD-472C-BF20-A717719F6BC7}" presName="parentText" presStyleLbl="node1" presStyleIdx="2" presStyleCnt="4" custScaleY="94366" custLinFactY="406" custLinFactNeighborX="1024" custLinFactNeighborY="100000">
        <dgm:presLayoutVars>
          <dgm:chMax val="0"/>
          <dgm:bulletEnabled val="1"/>
        </dgm:presLayoutVars>
      </dgm:prSet>
      <dgm:spPr/>
    </dgm:pt>
    <dgm:pt modelId="{E25A5894-9BF6-4EA5-994D-D4EB20D31BF4}" type="pres">
      <dgm:prSet presAssocID="{4F71F0CE-52A2-4600-96E7-BF090FC9AB59}" presName="spacer" presStyleCnt="0"/>
      <dgm:spPr/>
    </dgm:pt>
    <dgm:pt modelId="{BBA05DE8-7A7F-450C-9CE6-7318F6CDDBDA}" type="pres">
      <dgm:prSet presAssocID="{CE8FA8BD-5A59-4768-8CDD-4A10D829FDA4}" presName="parentText" presStyleLbl="node1" presStyleIdx="3" presStyleCnt="4" custScaleY="168783">
        <dgm:presLayoutVars>
          <dgm:chMax val="0"/>
          <dgm:bulletEnabled val="1"/>
        </dgm:presLayoutVars>
      </dgm:prSet>
      <dgm:spPr/>
    </dgm:pt>
  </dgm:ptLst>
  <dgm:cxnLst>
    <dgm:cxn modelId="{B2F7D514-6834-4F7C-90E3-3D6308F335E3}" type="presOf" srcId="{285EE1E7-CDB2-45BB-9946-638A114A30E6}" destId="{6973F852-DFD9-46CA-9BB1-CD5AA075F9BF}" srcOrd="0" destOrd="0" presId="urn:microsoft.com/office/officeart/2005/8/layout/vList2"/>
    <dgm:cxn modelId="{185B5A27-6174-424D-88F9-F00BEF97F38D}" type="presOf" srcId="{CE8FA8BD-5A59-4768-8CDD-4A10D829FDA4}" destId="{BBA05DE8-7A7F-450C-9CE6-7318F6CDDBDA}" srcOrd="0" destOrd="0" presId="urn:microsoft.com/office/officeart/2005/8/layout/vList2"/>
    <dgm:cxn modelId="{C900BD40-324C-48D5-A4EC-86ED248472D2}" srcId="{285EE1E7-CDB2-45BB-9946-638A114A30E6}" destId="{6D3923B1-CA31-43C0-A48C-C949DF124E31}" srcOrd="1" destOrd="0" parTransId="{A07B4CEE-2454-4FDE-A588-A303AA1EEEE7}" sibTransId="{61AE970D-39BC-422F-A7BE-0B87432D4F20}"/>
    <dgm:cxn modelId="{D7226063-5B0E-4E13-92D2-E31816198609}" srcId="{285EE1E7-CDB2-45BB-9946-638A114A30E6}" destId="{6567140B-91AD-472C-BF20-A717719F6BC7}" srcOrd="2" destOrd="0" parTransId="{5B7920C3-2C83-4D3F-9D97-75C43B77F126}" sibTransId="{4F71F0CE-52A2-4600-96E7-BF090FC9AB59}"/>
    <dgm:cxn modelId="{F6188F7E-376A-442D-A3D0-66860E3C2107}" type="presOf" srcId="{6567140B-91AD-472C-BF20-A717719F6BC7}" destId="{925906F5-FDB0-4023-8739-375E22E6AE40}" srcOrd="0" destOrd="0" presId="urn:microsoft.com/office/officeart/2005/8/layout/vList2"/>
    <dgm:cxn modelId="{AE5474E8-EBA9-44BD-9646-7C9BC5F4DBC6}" type="presOf" srcId="{6D3923B1-CA31-43C0-A48C-C949DF124E31}" destId="{903472E1-DD3E-4E81-9FCA-BA73E24BCA79}" srcOrd="0" destOrd="0" presId="urn:microsoft.com/office/officeart/2005/8/layout/vList2"/>
    <dgm:cxn modelId="{CBE55AE8-082E-4E90-9B3D-0D6B0F71C159}" srcId="{285EE1E7-CDB2-45BB-9946-638A114A30E6}" destId="{CE8FA8BD-5A59-4768-8CDD-4A10D829FDA4}" srcOrd="3" destOrd="0" parTransId="{289CABDD-D10C-4CF2-89B4-BEA48317C050}" sibTransId="{831F89B4-7666-4B63-84F7-25A0D62B046D}"/>
    <dgm:cxn modelId="{BE66E3EB-9BA7-4EE6-BCFC-5E7FAC72CAA5}" type="presOf" srcId="{4C46047B-4AAC-4AA5-AD4B-1305505EAB49}" destId="{3100EC87-D047-4FBE-8B00-87B7E4EA61AF}" srcOrd="0" destOrd="0" presId="urn:microsoft.com/office/officeart/2005/8/layout/vList2"/>
    <dgm:cxn modelId="{2EFD4AFC-9D0F-4C43-BB10-83A879B61CD4}" srcId="{285EE1E7-CDB2-45BB-9946-638A114A30E6}" destId="{4C46047B-4AAC-4AA5-AD4B-1305505EAB49}" srcOrd="0" destOrd="0" parTransId="{E1927AF7-9366-41DE-9A3F-3FEBAE2F44CC}" sibTransId="{8933FF15-22B7-4A77-8DB0-2E4FA3508D7B}"/>
    <dgm:cxn modelId="{03D29BE2-6617-4029-8984-14D39CD09369}" type="presParOf" srcId="{6973F852-DFD9-46CA-9BB1-CD5AA075F9BF}" destId="{3100EC87-D047-4FBE-8B00-87B7E4EA61AF}" srcOrd="0" destOrd="0" presId="urn:microsoft.com/office/officeart/2005/8/layout/vList2"/>
    <dgm:cxn modelId="{BFEE6F95-F114-4B48-B1E2-BF7D321AFB97}" type="presParOf" srcId="{6973F852-DFD9-46CA-9BB1-CD5AA075F9BF}" destId="{C152AFCD-9611-433E-9A1B-E812EC87F08E}" srcOrd="1" destOrd="0" presId="urn:microsoft.com/office/officeart/2005/8/layout/vList2"/>
    <dgm:cxn modelId="{360B1298-741A-4CE8-B397-D0F017581DA3}" type="presParOf" srcId="{6973F852-DFD9-46CA-9BB1-CD5AA075F9BF}" destId="{903472E1-DD3E-4E81-9FCA-BA73E24BCA79}" srcOrd="2" destOrd="0" presId="urn:microsoft.com/office/officeart/2005/8/layout/vList2"/>
    <dgm:cxn modelId="{470C6919-00CE-4991-8134-5F69E79F5B59}" type="presParOf" srcId="{6973F852-DFD9-46CA-9BB1-CD5AA075F9BF}" destId="{DEBD3BE9-B294-4F27-92C0-2DC1E1EFA06B}" srcOrd="3" destOrd="0" presId="urn:microsoft.com/office/officeart/2005/8/layout/vList2"/>
    <dgm:cxn modelId="{559AED92-B776-4CC3-A145-34D6FD8B1CDF}" type="presParOf" srcId="{6973F852-DFD9-46CA-9BB1-CD5AA075F9BF}" destId="{925906F5-FDB0-4023-8739-375E22E6AE40}" srcOrd="4" destOrd="0" presId="urn:microsoft.com/office/officeart/2005/8/layout/vList2"/>
    <dgm:cxn modelId="{C63BECD2-9701-4B4A-861D-CD6CC6081D54}" type="presParOf" srcId="{6973F852-DFD9-46CA-9BB1-CD5AA075F9BF}" destId="{E25A5894-9BF6-4EA5-994D-D4EB20D31BF4}" srcOrd="5" destOrd="0" presId="urn:microsoft.com/office/officeart/2005/8/layout/vList2"/>
    <dgm:cxn modelId="{D10788A8-77EA-4217-846C-E295C9B21877}" type="presParOf" srcId="{6973F852-DFD9-46CA-9BB1-CD5AA075F9BF}" destId="{BBA05DE8-7A7F-450C-9CE6-7318F6CDDB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9CC1FA-B7A3-4B2C-9AE5-7944420F2C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9669F626-7045-4DA3-93D5-8054757E7C23}">
      <dgm:prSet custT="1"/>
      <dgm:spPr/>
      <dgm:t>
        <a:bodyPr/>
        <a:lstStyle/>
        <a:p>
          <a:r>
            <a:rPr lang="el-GR" sz="1800" dirty="0"/>
            <a:t>Οι διαδικασίες και προϋποθέσεις που απαιτούνται για τη διατύπωση της εν λόγω πρωτοβουλίας καθορίζονται σύμφωνα με το άρθρο 24, πρώτο εδάφιο της Συνθήκης για τη λειτουργία της Ευρωπαϊκής Ένωσης.</a:t>
          </a:r>
        </a:p>
      </dgm:t>
    </dgm:pt>
    <dgm:pt modelId="{D6A0CA81-5DF8-4A1C-82E4-0F5317EC144E}" type="parTrans" cxnId="{A2ECD176-9D35-495D-A03B-92D24377CA16}">
      <dgm:prSet/>
      <dgm:spPr/>
      <dgm:t>
        <a:bodyPr/>
        <a:lstStyle/>
        <a:p>
          <a:endParaRPr lang="el-GR"/>
        </a:p>
      </dgm:t>
    </dgm:pt>
    <dgm:pt modelId="{AE495166-AA8A-40B1-8404-DED9BAF29F21}" type="sibTrans" cxnId="{A2ECD176-9D35-495D-A03B-92D24377CA16}">
      <dgm:prSet/>
      <dgm:spPr/>
      <dgm:t>
        <a:bodyPr/>
        <a:lstStyle/>
        <a:p>
          <a:endParaRPr lang="el-GR"/>
        </a:p>
      </dgm:t>
    </dgm:pt>
    <dgm:pt modelId="{E5495942-9756-4AF0-A607-6D1C01966D0A}">
      <dgm:prSet custT="1"/>
      <dgm:spPr/>
      <dgm:t>
        <a:bodyPr/>
        <a:lstStyle/>
        <a:p>
          <a:r>
            <a:rPr lang="el-GR" sz="1800" dirty="0"/>
            <a:t>Κάθε πολίτης της Ένωσης έχει το δικαίωμα αναφοράς προς το Ευρωπαϊκό Κοινοβούλιο σύμφωνα με τις διατάξεις του άρθρου 227.</a:t>
          </a:r>
        </a:p>
      </dgm:t>
    </dgm:pt>
    <dgm:pt modelId="{8BDF2965-4834-45FF-A258-DF1FF2ED6BE0}" type="parTrans" cxnId="{B614ECBB-C7C4-49B2-9728-B123D5A19997}">
      <dgm:prSet/>
      <dgm:spPr/>
      <dgm:t>
        <a:bodyPr/>
        <a:lstStyle/>
        <a:p>
          <a:endParaRPr lang="el-GR"/>
        </a:p>
      </dgm:t>
    </dgm:pt>
    <dgm:pt modelId="{65C85C2C-5EF0-4F68-BAB2-C7D042A50955}" type="sibTrans" cxnId="{B614ECBB-C7C4-49B2-9728-B123D5A19997}">
      <dgm:prSet/>
      <dgm:spPr/>
      <dgm:t>
        <a:bodyPr/>
        <a:lstStyle/>
        <a:p>
          <a:endParaRPr lang="el-GR"/>
        </a:p>
      </dgm:t>
    </dgm:pt>
    <dgm:pt modelId="{7186BD65-E316-4B92-871C-553CF07818AC}">
      <dgm:prSet custT="1"/>
      <dgm:spPr/>
      <dgm:t>
        <a:bodyPr/>
        <a:lstStyle/>
        <a:p>
          <a:r>
            <a:rPr lang="el-GR" sz="1800" dirty="0"/>
            <a:t>Κάθε πολίτης της Ένωσης δύναται να απευθύνεται στον Διαμεσολαβητή που θεσμοθετείται σύμφωνα με τις διατάξεις του άρθρου 228.</a:t>
          </a:r>
        </a:p>
      </dgm:t>
    </dgm:pt>
    <dgm:pt modelId="{653BB3AF-C6B3-4976-A303-258F84CCFC8C}" type="parTrans" cxnId="{CB9B16CB-D1F2-4A19-B67D-7729905CA639}">
      <dgm:prSet/>
      <dgm:spPr/>
      <dgm:t>
        <a:bodyPr/>
        <a:lstStyle/>
        <a:p>
          <a:endParaRPr lang="el-GR"/>
        </a:p>
      </dgm:t>
    </dgm:pt>
    <dgm:pt modelId="{3DBA6A8B-C867-493C-AC4B-977612135958}" type="sibTrans" cxnId="{CB9B16CB-D1F2-4A19-B67D-7729905CA639}">
      <dgm:prSet/>
      <dgm:spPr/>
      <dgm:t>
        <a:bodyPr/>
        <a:lstStyle/>
        <a:p>
          <a:endParaRPr lang="el-GR"/>
        </a:p>
      </dgm:t>
    </dgm:pt>
    <dgm:pt modelId="{BE48A8DC-8E2F-41D7-9B67-2411E68F27AC}">
      <dgm:prSet custT="1"/>
      <dgm:spPr/>
      <dgm:t>
        <a:bodyPr/>
        <a:lstStyle/>
        <a:p>
          <a:pPr algn="ctr"/>
          <a:r>
            <a:rPr lang="el-GR" sz="1800" dirty="0"/>
            <a:t>Κάθε πολίτης της Ένωσης δύναται να απευθύνεται γραπτώς σε οποιοδήποτε από τα θεσμικά ή λοιπά όργανα, που αναφέρονται στο παρόν άρθρο ή στο άρθρο 13 της Συνθήκης για την Ευρωπαϊκή Ένωση, σε μία από τις αναφερόμενες στο άρθρο 55, παράγραφος 1, γλώσσες, της εν λόγω Συνθήκης και να παίρνει απάντηση στην ίδια γλώσσα.</a:t>
          </a:r>
        </a:p>
      </dgm:t>
    </dgm:pt>
    <dgm:pt modelId="{14CB3787-3AAB-42DE-A832-E497E8110EB1}" type="parTrans" cxnId="{7579E5FC-9024-47CC-887C-C33512A21311}">
      <dgm:prSet/>
      <dgm:spPr/>
      <dgm:t>
        <a:bodyPr/>
        <a:lstStyle/>
        <a:p>
          <a:endParaRPr lang="el-GR"/>
        </a:p>
      </dgm:t>
    </dgm:pt>
    <dgm:pt modelId="{CCAB9EFC-A50A-417A-94C0-D172D639D2B2}" type="sibTrans" cxnId="{7579E5FC-9024-47CC-887C-C33512A21311}">
      <dgm:prSet/>
      <dgm:spPr/>
      <dgm:t>
        <a:bodyPr/>
        <a:lstStyle/>
        <a:p>
          <a:endParaRPr lang="el-GR"/>
        </a:p>
      </dgm:t>
    </dgm:pt>
    <dgm:pt modelId="{E55B853D-48BD-451F-B505-C52CE1A63095}" type="pres">
      <dgm:prSet presAssocID="{439CC1FA-B7A3-4B2C-9AE5-7944420F2C2A}" presName="hierChild1" presStyleCnt="0">
        <dgm:presLayoutVars>
          <dgm:orgChart val="1"/>
          <dgm:chPref val="1"/>
          <dgm:dir/>
          <dgm:animOne val="branch"/>
          <dgm:animLvl val="lvl"/>
          <dgm:resizeHandles/>
        </dgm:presLayoutVars>
      </dgm:prSet>
      <dgm:spPr/>
    </dgm:pt>
    <dgm:pt modelId="{A8C32C62-11B7-4D64-A131-0B2A48D91C4B}" type="pres">
      <dgm:prSet presAssocID="{9669F626-7045-4DA3-93D5-8054757E7C23}" presName="hierRoot1" presStyleCnt="0">
        <dgm:presLayoutVars>
          <dgm:hierBranch val="init"/>
        </dgm:presLayoutVars>
      </dgm:prSet>
      <dgm:spPr/>
    </dgm:pt>
    <dgm:pt modelId="{5C2ED861-BA68-4B98-B1AD-15B4DDB0FDC0}" type="pres">
      <dgm:prSet presAssocID="{9669F626-7045-4DA3-93D5-8054757E7C23}" presName="rootComposite1" presStyleCnt="0"/>
      <dgm:spPr/>
    </dgm:pt>
    <dgm:pt modelId="{DB76AC58-D9C1-406B-A4FF-4BFECA392094}" type="pres">
      <dgm:prSet presAssocID="{9669F626-7045-4DA3-93D5-8054757E7C23}" presName="rootText1" presStyleLbl="node0" presStyleIdx="0" presStyleCnt="1" custScaleX="381976" custScaleY="79539" custLinFactNeighborX="-10600" custLinFactNeighborY="-13672">
        <dgm:presLayoutVars>
          <dgm:chPref val="3"/>
        </dgm:presLayoutVars>
      </dgm:prSet>
      <dgm:spPr/>
    </dgm:pt>
    <dgm:pt modelId="{E86E8B77-7AC6-4E12-A5FD-B26CC7437464}" type="pres">
      <dgm:prSet presAssocID="{9669F626-7045-4DA3-93D5-8054757E7C23}" presName="rootConnector1" presStyleLbl="node1" presStyleIdx="0" presStyleCnt="0"/>
      <dgm:spPr/>
    </dgm:pt>
    <dgm:pt modelId="{A234459B-48D1-475C-ABA5-A453FCD856FA}" type="pres">
      <dgm:prSet presAssocID="{9669F626-7045-4DA3-93D5-8054757E7C23}" presName="hierChild2" presStyleCnt="0"/>
      <dgm:spPr/>
    </dgm:pt>
    <dgm:pt modelId="{912F1D52-0F2C-40F6-B6F6-C88A6F26A69D}" type="pres">
      <dgm:prSet presAssocID="{8BDF2965-4834-45FF-A258-DF1FF2ED6BE0}" presName="Name37" presStyleLbl="parChTrans1D2" presStyleIdx="0" presStyleCnt="3"/>
      <dgm:spPr/>
    </dgm:pt>
    <dgm:pt modelId="{8C6AD989-D3DC-4E14-8B1D-7B4975E01F02}" type="pres">
      <dgm:prSet presAssocID="{E5495942-9756-4AF0-A607-6D1C01966D0A}" presName="hierRoot2" presStyleCnt="0">
        <dgm:presLayoutVars>
          <dgm:hierBranch val="init"/>
        </dgm:presLayoutVars>
      </dgm:prSet>
      <dgm:spPr/>
    </dgm:pt>
    <dgm:pt modelId="{9519FB32-2DB3-4444-BBCE-1A3C2CFF7265}" type="pres">
      <dgm:prSet presAssocID="{E5495942-9756-4AF0-A607-6D1C01966D0A}" presName="rootComposite" presStyleCnt="0"/>
      <dgm:spPr/>
    </dgm:pt>
    <dgm:pt modelId="{41605721-9BB6-46D8-B291-3F4270256167}" type="pres">
      <dgm:prSet presAssocID="{E5495942-9756-4AF0-A607-6D1C01966D0A}" presName="rootText" presStyleLbl="node2" presStyleIdx="0" presStyleCnt="3" custScaleY="269613">
        <dgm:presLayoutVars>
          <dgm:chPref val="3"/>
        </dgm:presLayoutVars>
      </dgm:prSet>
      <dgm:spPr/>
    </dgm:pt>
    <dgm:pt modelId="{561EADFE-9A66-46B8-9D61-F8F12E6E5B85}" type="pres">
      <dgm:prSet presAssocID="{E5495942-9756-4AF0-A607-6D1C01966D0A}" presName="rootConnector" presStyleLbl="node2" presStyleIdx="0" presStyleCnt="3"/>
      <dgm:spPr/>
    </dgm:pt>
    <dgm:pt modelId="{A2B1B4D5-45EA-49DE-B3E7-E6FBF543429C}" type="pres">
      <dgm:prSet presAssocID="{E5495942-9756-4AF0-A607-6D1C01966D0A}" presName="hierChild4" presStyleCnt="0"/>
      <dgm:spPr/>
    </dgm:pt>
    <dgm:pt modelId="{BCD38193-E22E-4229-A8D6-C04568A0A7D3}" type="pres">
      <dgm:prSet presAssocID="{E5495942-9756-4AF0-A607-6D1C01966D0A}" presName="hierChild5" presStyleCnt="0"/>
      <dgm:spPr/>
    </dgm:pt>
    <dgm:pt modelId="{61A9B6B6-1927-4D9E-847C-7AA2BF76DA24}" type="pres">
      <dgm:prSet presAssocID="{653BB3AF-C6B3-4976-A303-258F84CCFC8C}" presName="Name37" presStyleLbl="parChTrans1D2" presStyleIdx="1" presStyleCnt="3"/>
      <dgm:spPr/>
    </dgm:pt>
    <dgm:pt modelId="{D9E363E5-CB30-4FC9-89BA-336304026FC5}" type="pres">
      <dgm:prSet presAssocID="{7186BD65-E316-4B92-871C-553CF07818AC}" presName="hierRoot2" presStyleCnt="0">
        <dgm:presLayoutVars>
          <dgm:hierBranch val="init"/>
        </dgm:presLayoutVars>
      </dgm:prSet>
      <dgm:spPr/>
    </dgm:pt>
    <dgm:pt modelId="{AB2578E0-9E23-48D9-AC8C-169512631C6E}" type="pres">
      <dgm:prSet presAssocID="{7186BD65-E316-4B92-871C-553CF07818AC}" presName="rootComposite" presStyleCnt="0"/>
      <dgm:spPr/>
    </dgm:pt>
    <dgm:pt modelId="{41C0E43C-8983-43E4-8206-9B2D4F22A1A0}" type="pres">
      <dgm:prSet presAssocID="{7186BD65-E316-4B92-871C-553CF07818AC}" presName="rootText" presStyleLbl="node2" presStyleIdx="1" presStyleCnt="3" custScaleY="275517" custLinFactNeighborX="5646" custLinFactNeighborY="2835">
        <dgm:presLayoutVars>
          <dgm:chPref val="3"/>
        </dgm:presLayoutVars>
      </dgm:prSet>
      <dgm:spPr/>
    </dgm:pt>
    <dgm:pt modelId="{D83E4F36-98B4-4D0F-80A4-FE96BC3D7873}" type="pres">
      <dgm:prSet presAssocID="{7186BD65-E316-4B92-871C-553CF07818AC}" presName="rootConnector" presStyleLbl="node2" presStyleIdx="1" presStyleCnt="3"/>
      <dgm:spPr/>
    </dgm:pt>
    <dgm:pt modelId="{52888901-FE21-4099-9637-619F9B34B37A}" type="pres">
      <dgm:prSet presAssocID="{7186BD65-E316-4B92-871C-553CF07818AC}" presName="hierChild4" presStyleCnt="0"/>
      <dgm:spPr/>
    </dgm:pt>
    <dgm:pt modelId="{32E8F1CB-F454-424D-BF49-835E1CFCE621}" type="pres">
      <dgm:prSet presAssocID="{7186BD65-E316-4B92-871C-553CF07818AC}" presName="hierChild5" presStyleCnt="0"/>
      <dgm:spPr/>
    </dgm:pt>
    <dgm:pt modelId="{4C52B7AD-BD3D-4041-A031-64F03DAEEF14}" type="pres">
      <dgm:prSet presAssocID="{14CB3787-3AAB-42DE-A832-E497E8110EB1}" presName="Name37" presStyleLbl="parChTrans1D2" presStyleIdx="2" presStyleCnt="3"/>
      <dgm:spPr/>
    </dgm:pt>
    <dgm:pt modelId="{E6C9AD5A-E568-4AD4-8911-EDDA9F100572}" type="pres">
      <dgm:prSet presAssocID="{BE48A8DC-8E2F-41D7-9B67-2411E68F27AC}" presName="hierRoot2" presStyleCnt="0">
        <dgm:presLayoutVars>
          <dgm:hierBranch val="init"/>
        </dgm:presLayoutVars>
      </dgm:prSet>
      <dgm:spPr/>
    </dgm:pt>
    <dgm:pt modelId="{6606E854-433C-4756-AB6E-D71626914452}" type="pres">
      <dgm:prSet presAssocID="{BE48A8DC-8E2F-41D7-9B67-2411E68F27AC}" presName="rootComposite" presStyleCnt="0"/>
      <dgm:spPr/>
    </dgm:pt>
    <dgm:pt modelId="{7ED982A1-D4A5-4B5C-945D-DBC17855466A}" type="pres">
      <dgm:prSet presAssocID="{BE48A8DC-8E2F-41D7-9B67-2411E68F27AC}" presName="rootText" presStyleLbl="node2" presStyleIdx="2" presStyleCnt="3" custScaleX="160811" custScaleY="296231" custLinFactNeighborX="-11341" custLinFactNeighborY="-3665">
        <dgm:presLayoutVars>
          <dgm:chPref val="3"/>
        </dgm:presLayoutVars>
      </dgm:prSet>
      <dgm:spPr/>
    </dgm:pt>
    <dgm:pt modelId="{095AD341-3985-46ED-B428-9A3F4E3F84D0}" type="pres">
      <dgm:prSet presAssocID="{BE48A8DC-8E2F-41D7-9B67-2411E68F27AC}" presName="rootConnector" presStyleLbl="node2" presStyleIdx="2" presStyleCnt="3"/>
      <dgm:spPr/>
    </dgm:pt>
    <dgm:pt modelId="{BB5D5487-43C9-49AF-A17A-AB3A325AAE60}" type="pres">
      <dgm:prSet presAssocID="{BE48A8DC-8E2F-41D7-9B67-2411E68F27AC}" presName="hierChild4" presStyleCnt="0"/>
      <dgm:spPr/>
    </dgm:pt>
    <dgm:pt modelId="{9D97558A-E0BC-44C9-BD88-B09DBD14C25C}" type="pres">
      <dgm:prSet presAssocID="{BE48A8DC-8E2F-41D7-9B67-2411E68F27AC}" presName="hierChild5" presStyleCnt="0"/>
      <dgm:spPr/>
    </dgm:pt>
    <dgm:pt modelId="{8BBB090A-8C83-466D-82AC-2EF5DD801D65}" type="pres">
      <dgm:prSet presAssocID="{9669F626-7045-4DA3-93D5-8054757E7C23}" presName="hierChild3" presStyleCnt="0"/>
      <dgm:spPr/>
    </dgm:pt>
  </dgm:ptLst>
  <dgm:cxnLst>
    <dgm:cxn modelId="{A63B600A-90BB-42E2-BF23-3D8074581EDF}" type="presOf" srcId="{9669F626-7045-4DA3-93D5-8054757E7C23}" destId="{E86E8B77-7AC6-4E12-A5FD-B26CC7437464}" srcOrd="1" destOrd="0" presId="urn:microsoft.com/office/officeart/2005/8/layout/orgChart1"/>
    <dgm:cxn modelId="{9FFFD90E-6C27-4E06-8D9C-1D57EE762B3F}" type="presOf" srcId="{9669F626-7045-4DA3-93D5-8054757E7C23}" destId="{DB76AC58-D9C1-406B-A4FF-4BFECA392094}" srcOrd="0" destOrd="0" presId="urn:microsoft.com/office/officeart/2005/8/layout/orgChart1"/>
    <dgm:cxn modelId="{96D2C21F-5A11-4789-8BFE-BC4CF86372C1}" type="presOf" srcId="{E5495942-9756-4AF0-A607-6D1C01966D0A}" destId="{41605721-9BB6-46D8-B291-3F4270256167}" srcOrd="0" destOrd="0" presId="urn:microsoft.com/office/officeart/2005/8/layout/orgChart1"/>
    <dgm:cxn modelId="{DF6C4A35-53C0-498B-A9DE-A516BDA87940}" type="presOf" srcId="{E5495942-9756-4AF0-A607-6D1C01966D0A}" destId="{561EADFE-9A66-46B8-9D61-F8F12E6E5B85}" srcOrd="1" destOrd="0" presId="urn:microsoft.com/office/officeart/2005/8/layout/orgChart1"/>
    <dgm:cxn modelId="{0F497349-8C08-4298-A432-E46332B8E7DF}" type="presOf" srcId="{7186BD65-E316-4B92-871C-553CF07818AC}" destId="{D83E4F36-98B4-4D0F-80A4-FE96BC3D7873}" srcOrd="1" destOrd="0" presId="urn:microsoft.com/office/officeart/2005/8/layout/orgChart1"/>
    <dgm:cxn modelId="{89548E71-A93F-4B7F-9C78-B7908212FE3B}" type="presOf" srcId="{8BDF2965-4834-45FF-A258-DF1FF2ED6BE0}" destId="{912F1D52-0F2C-40F6-B6F6-C88A6F26A69D}" srcOrd="0" destOrd="0" presId="urn:microsoft.com/office/officeart/2005/8/layout/orgChart1"/>
    <dgm:cxn modelId="{A2ECD176-9D35-495D-A03B-92D24377CA16}" srcId="{439CC1FA-B7A3-4B2C-9AE5-7944420F2C2A}" destId="{9669F626-7045-4DA3-93D5-8054757E7C23}" srcOrd="0" destOrd="0" parTransId="{D6A0CA81-5DF8-4A1C-82E4-0F5317EC144E}" sibTransId="{AE495166-AA8A-40B1-8404-DED9BAF29F21}"/>
    <dgm:cxn modelId="{7709DD76-85F7-4DEB-8737-557D26265D0D}" type="presOf" srcId="{BE48A8DC-8E2F-41D7-9B67-2411E68F27AC}" destId="{7ED982A1-D4A5-4B5C-945D-DBC17855466A}" srcOrd="0" destOrd="0" presId="urn:microsoft.com/office/officeart/2005/8/layout/orgChart1"/>
    <dgm:cxn modelId="{BFF9977E-EA5B-4D90-A5BE-FC29DE0685E1}" type="presOf" srcId="{BE48A8DC-8E2F-41D7-9B67-2411E68F27AC}" destId="{095AD341-3985-46ED-B428-9A3F4E3F84D0}" srcOrd="1" destOrd="0" presId="urn:microsoft.com/office/officeart/2005/8/layout/orgChart1"/>
    <dgm:cxn modelId="{25595783-A3DA-414D-B020-C60289443945}" type="presOf" srcId="{439CC1FA-B7A3-4B2C-9AE5-7944420F2C2A}" destId="{E55B853D-48BD-451F-B505-C52CE1A63095}" srcOrd="0" destOrd="0" presId="urn:microsoft.com/office/officeart/2005/8/layout/orgChart1"/>
    <dgm:cxn modelId="{24F325AD-3ED1-4A26-B4DF-AC87F69969B1}" type="presOf" srcId="{7186BD65-E316-4B92-871C-553CF07818AC}" destId="{41C0E43C-8983-43E4-8206-9B2D4F22A1A0}" srcOrd="0" destOrd="0" presId="urn:microsoft.com/office/officeart/2005/8/layout/orgChart1"/>
    <dgm:cxn modelId="{6271B4AE-2560-47E7-AA27-986884EA81CC}" type="presOf" srcId="{14CB3787-3AAB-42DE-A832-E497E8110EB1}" destId="{4C52B7AD-BD3D-4041-A031-64F03DAEEF14}" srcOrd="0" destOrd="0" presId="urn:microsoft.com/office/officeart/2005/8/layout/orgChart1"/>
    <dgm:cxn modelId="{B614ECBB-C7C4-49B2-9728-B123D5A19997}" srcId="{9669F626-7045-4DA3-93D5-8054757E7C23}" destId="{E5495942-9756-4AF0-A607-6D1C01966D0A}" srcOrd="0" destOrd="0" parTransId="{8BDF2965-4834-45FF-A258-DF1FF2ED6BE0}" sibTransId="{65C85C2C-5EF0-4F68-BAB2-C7D042A50955}"/>
    <dgm:cxn modelId="{454EE9C4-2FEE-4194-8E3C-9DAEB9BCA76E}" type="presOf" srcId="{653BB3AF-C6B3-4976-A303-258F84CCFC8C}" destId="{61A9B6B6-1927-4D9E-847C-7AA2BF76DA24}" srcOrd="0" destOrd="0" presId="urn:microsoft.com/office/officeart/2005/8/layout/orgChart1"/>
    <dgm:cxn modelId="{CB9B16CB-D1F2-4A19-B67D-7729905CA639}" srcId="{9669F626-7045-4DA3-93D5-8054757E7C23}" destId="{7186BD65-E316-4B92-871C-553CF07818AC}" srcOrd="1" destOrd="0" parTransId="{653BB3AF-C6B3-4976-A303-258F84CCFC8C}" sibTransId="{3DBA6A8B-C867-493C-AC4B-977612135958}"/>
    <dgm:cxn modelId="{7579E5FC-9024-47CC-887C-C33512A21311}" srcId="{9669F626-7045-4DA3-93D5-8054757E7C23}" destId="{BE48A8DC-8E2F-41D7-9B67-2411E68F27AC}" srcOrd="2" destOrd="0" parTransId="{14CB3787-3AAB-42DE-A832-E497E8110EB1}" sibTransId="{CCAB9EFC-A50A-417A-94C0-D172D639D2B2}"/>
    <dgm:cxn modelId="{3DE303E3-73B4-468B-B052-E88AAF806010}" type="presParOf" srcId="{E55B853D-48BD-451F-B505-C52CE1A63095}" destId="{A8C32C62-11B7-4D64-A131-0B2A48D91C4B}" srcOrd="0" destOrd="0" presId="urn:microsoft.com/office/officeart/2005/8/layout/orgChart1"/>
    <dgm:cxn modelId="{6696D82B-4D3E-4B51-9635-181FC3C66496}" type="presParOf" srcId="{A8C32C62-11B7-4D64-A131-0B2A48D91C4B}" destId="{5C2ED861-BA68-4B98-B1AD-15B4DDB0FDC0}" srcOrd="0" destOrd="0" presId="urn:microsoft.com/office/officeart/2005/8/layout/orgChart1"/>
    <dgm:cxn modelId="{BD871C61-D0A2-404B-9812-F83FDD690E80}" type="presParOf" srcId="{5C2ED861-BA68-4B98-B1AD-15B4DDB0FDC0}" destId="{DB76AC58-D9C1-406B-A4FF-4BFECA392094}" srcOrd="0" destOrd="0" presId="urn:microsoft.com/office/officeart/2005/8/layout/orgChart1"/>
    <dgm:cxn modelId="{E93864DC-3641-4D03-B0C1-DEE7F8CC8A9C}" type="presParOf" srcId="{5C2ED861-BA68-4B98-B1AD-15B4DDB0FDC0}" destId="{E86E8B77-7AC6-4E12-A5FD-B26CC7437464}" srcOrd="1" destOrd="0" presId="urn:microsoft.com/office/officeart/2005/8/layout/orgChart1"/>
    <dgm:cxn modelId="{B1FA5213-987A-49AA-8B39-4353EBAB3379}" type="presParOf" srcId="{A8C32C62-11B7-4D64-A131-0B2A48D91C4B}" destId="{A234459B-48D1-475C-ABA5-A453FCD856FA}" srcOrd="1" destOrd="0" presId="urn:microsoft.com/office/officeart/2005/8/layout/orgChart1"/>
    <dgm:cxn modelId="{1E361598-26DD-48FF-B76E-1C6B1507D655}" type="presParOf" srcId="{A234459B-48D1-475C-ABA5-A453FCD856FA}" destId="{912F1D52-0F2C-40F6-B6F6-C88A6F26A69D}" srcOrd="0" destOrd="0" presId="urn:microsoft.com/office/officeart/2005/8/layout/orgChart1"/>
    <dgm:cxn modelId="{84D29B67-2AA7-4498-8FCE-B2151C0AACE6}" type="presParOf" srcId="{A234459B-48D1-475C-ABA5-A453FCD856FA}" destId="{8C6AD989-D3DC-4E14-8B1D-7B4975E01F02}" srcOrd="1" destOrd="0" presId="urn:microsoft.com/office/officeart/2005/8/layout/orgChart1"/>
    <dgm:cxn modelId="{43B2B154-F912-49C8-A0E2-DD673674824F}" type="presParOf" srcId="{8C6AD989-D3DC-4E14-8B1D-7B4975E01F02}" destId="{9519FB32-2DB3-4444-BBCE-1A3C2CFF7265}" srcOrd="0" destOrd="0" presId="urn:microsoft.com/office/officeart/2005/8/layout/orgChart1"/>
    <dgm:cxn modelId="{105CD812-6360-4764-BEE6-7E00D169834B}" type="presParOf" srcId="{9519FB32-2DB3-4444-BBCE-1A3C2CFF7265}" destId="{41605721-9BB6-46D8-B291-3F4270256167}" srcOrd="0" destOrd="0" presId="urn:microsoft.com/office/officeart/2005/8/layout/orgChart1"/>
    <dgm:cxn modelId="{350820D3-96CA-4374-A2D3-077DCD93AA9F}" type="presParOf" srcId="{9519FB32-2DB3-4444-BBCE-1A3C2CFF7265}" destId="{561EADFE-9A66-46B8-9D61-F8F12E6E5B85}" srcOrd="1" destOrd="0" presId="urn:microsoft.com/office/officeart/2005/8/layout/orgChart1"/>
    <dgm:cxn modelId="{25FD7AA0-492C-4B6D-B644-7026CF3EDD78}" type="presParOf" srcId="{8C6AD989-D3DC-4E14-8B1D-7B4975E01F02}" destId="{A2B1B4D5-45EA-49DE-B3E7-E6FBF543429C}" srcOrd="1" destOrd="0" presId="urn:microsoft.com/office/officeart/2005/8/layout/orgChart1"/>
    <dgm:cxn modelId="{AE209C11-7091-4E52-82C1-13DA52075475}" type="presParOf" srcId="{8C6AD989-D3DC-4E14-8B1D-7B4975E01F02}" destId="{BCD38193-E22E-4229-A8D6-C04568A0A7D3}" srcOrd="2" destOrd="0" presId="urn:microsoft.com/office/officeart/2005/8/layout/orgChart1"/>
    <dgm:cxn modelId="{787A6676-D835-4720-B53B-2CA488E8679E}" type="presParOf" srcId="{A234459B-48D1-475C-ABA5-A453FCD856FA}" destId="{61A9B6B6-1927-4D9E-847C-7AA2BF76DA24}" srcOrd="2" destOrd="0" presId="urn:microsoft.com/office/officeart/2005/8/layout/orgChart1"/>
    <dgm:cxn modelId="{27D8E67D-9FA0-45E9-B570-408EADCEBBEB}" type="presParOf" srcId="{A234459B-48D1-475C-ABA5-A453FCD856FA}" destId="{D9E363E5-CB30-4FC9-89BA-336304026FC5}" srcOrd="3" destOrd="0" presId="urn:microsoft.com/office/officeart/2005/8/layout/orgChart1"/>
    <dgm:cxn modelId="{7EDA0997-D3C1-451F-B8D5-177B3349AC71}" type="presParOf" srcId="{D9E363E5-CB30-4FC9-89BA-336304026FC5}" destId="{AB2578E0-9E23-48D9-AC8C-169512631C6E}" srcOrd="0" destOrd="0" presId="urn:microsoft.com/office/officeart/2005/8/layout/orgChart1"/>
    <dgm:cxn modelId="{8A895C5C-07A6-44D3-8FDA-5A9D71F14D9F}" type="presParOf" srcId="{AB2578E0-9E23-48D9-AC8C-169512631C6E}" destId="{41C0E43C-8983-43E4-8206-9B2D4F22A1A0}" srcOrd="0" destOrd="0" presId="urn:microsoft.com/office/officeart/2005/8/layout/orgChart1"/>
    <dgm:cxn modelId="{F7BF6416-C0C3-47C1-B0B9-694D725DB062}" type="presParOf" srcId="{AB2578E0-9E23-48D9-AC8C-169512631C6E}" destId="{D83E4F36-98B4-4D0F-80A4-FE96BC3D7873}" srcOrd="1" destOrd="0" presId="urn:microsoft.com/office/officeart/2005/8/layout/orgChart1"/>
    <dgm:cxn modelId="{71F5C03D-827C-41D6-886B-75C13FBF886E}" type="presParOf" srcId="{D9E363E5-CB30-4FC9-89BA-336304026FC5}" destId="{52888901-FE21-4099-9637-619F9B34B37A}" srcOrd="1" destOrd="0" presId="urn:microsoft.com/office/officeart/2005/8/layout/orgChart1"/>
    <dgm:cxn modelId="{D2F81928-2757-46F2-AC89-A8646D294A18}" type="presParOf" srcId="{D9E363E5-CB30-4FC9-89BA-336304026FC5}" destId="{32E8F1CB-F454-424D-BF49-835E1CFCE621}" srcOrd="2" destOrd="0" presId="urn:microsoft.com/office/officeart/2005/8/layout/orgChart1"/>
    <dgm:cxn modelId="{832082CA-A8F2-4ED1-93D1-164CA2A9F9E4}" type="presParOf" srcId="{A234459B-48D1-475C-ABA5-A453FCD856FA}" destId="{4C52B7AD-BD3D-4041-A031-64F03DAEEF14}" srcOrd="4" destOrd="0" presId="urn:microsoft.com/office/officeart/2005/8/layout/orgChart1"/>
    <dgm:cxn modelId="{E96782FD-6815-48E5-B091-7A955264230D}" type="presParOf" srcId="{A234459B-48D1-475C-ABA5-A453FCD856FA}" destId="{E6C9AD5A-E568-4AD4-8911-EDDA9F100572}" srcOrd="5" destOrd="0" presId="urn:microsoft.com/office/officeart/2005/8/layout/orgChart1"/>
    <dgm:cxn modelId="{0459CA03-1BD1-44A5-ABFD-A6B465DA0825}" type="presParOf" srcId="{E6C9AD5A-E568-4AD4-8911-EDDA9F100572}" destId="{6606E854-433C-4756-AB6E-D71626914452}" srcOrd="0" destOrd="0" presId="urn:microsoft.com/office/officeart/2005/8/layout/orgChart1"/>
    <dgm:cxn modelId="{9EB5BEDE-F7D5-47E9-9199-CCDFF9115340}" type="presParOf" srcId="{6606E854-433C-4756-AB6E-D71626914452}" destId="{7ED982A1-D4A5-4B5C-945D-DBC17855466A}" srcOrd="0" destOrd="0" presId="urn:microsoft.com/office/officeart/2005/8/layout/orgChart1"/>
    <dgm:cxn modelId="{8C297099-5DAA-405C-9923-51492ED52924}" type="presParOf" srcId="{6606E854-433C-4756-AB6E-D71626914452}" destId="{095AD341-3985-46ED-B428-9A3F4E3F84D0}" srcOrd="1" destOrd="0" presId="urn:microsoft.com/office/officeart/2005/8/layout/orgChart1"/>
    <dgm:cxn modelId="{24D69734-94DC-49AE-9983-BD09951C2A70}" type="presParOf" srcId="{E6C9AD5A-E568-4AD4-8911-EDDA9F100572}" destId="{BB5D5487-43C9-49AF-A17A-AB3A325AAE60}" srcOrd="1" destOrd="0" presId="urn:microsoft.com/office/officeart/2005/8/layout/orgChart1"/>
    <dgm:cxn modelId="{6A1B874F-39CF-4690-A218-966ED011D3F9}" type="presParOf" srcId="{E6C9AD5A-E568-4AD4-8911-EDDA9F100572}" destId="{9D97558A-E0BC-44C9-BD88-B09DBD14C25C}" srcOrd="2" destOrd="0" presId="urn:microsoft.com/office/officeart/2005/8/layout/orgChart1"/>
    <dgm:cxn modelId="{50157915-B5E0-454F-A578-3CDB89DE5824}" type="presParOf" srcId="{A8C32C62-11B7-4D64-A131-0B2A48D91C4B}" destId="{8BBB090A-8C83-466D-82AC-2EF5DD801D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A09EC8-BD09-4420-8D67-29EBA3AA13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D5C7FF93-69CE-4E81-96FB-7C8B81559485}">
      <dgm:prSet custT="1"/>
      <dgm:spPr>
        <a:solidFill>
          <a:schemeClr val="accent6">
            <a:lumMod val="75000"/>
          </a:schemeClr>
        </a:solidFill>
      </dgm:spPr>
      <dgm:t>
        <a:bodyPr/>
        <a:lstStyle/>
        <a:p>
          <a:r>
            <a:rPr lang="el-GR" sz="2400" b="1" dirty="0"/>
            <a:t>Ευρωπαϊκή Επιτροπή</a:t>
          </a:r>
          <a:endParaRPr lang="el-GR" sz="2400" dirty="0"/>
        </a:p>
      </dgm:t>
    </dgm:pt>
    <dgm:pt modelId="{80870967-A529-4B53-9CF8-0B8E4DD363E9}" type="parTrans" cxnId="{708D521B-7E70-45C5-B28C-49CFD5748902}">
      <dgm:prSet/>
      <dgm:spPr/>
      <dgm:t>
        <a:bodyPr/>
        <a:lstStyle/>
        <a:p>
          <a:endParaRPr lang="el-GR"/>
        </a:p>
      </dgm:t>
    </dgm:pt>
    <dgm:pt modelId="{207F6459-1E3C-4D7A-AF69-DE624EA76D1E}" type="sibTrans" cxnId="{708D521B-7E70-45C5-B28C-49CFD5748902}">
      <dgm:prSet/>
      <dgm:spPr/>
      <dgm:t>
        <a:bodyPr/>
        <a:lstStyle/>
        <a:p>
          <a:endParaRPr lang="el-GR"/>
        </a:p>
      </dgm:t>
    </dgm:pt>
    <dgm:pt modelId="{04F3CC63-A1F2-464E-95FE-7B862ACB483B}">
      <dgm:prSet custT="1"/>
      <dgm:spPr>
        <a:solidFill>
          <a:schemeClr val="accent6">
            <a:lumMod val="60000"/>
            <a:lumOff val="40000"/>
          </a:schemeClr>
        </a:solidFill>
      </dgm:spPr>
      <dgm:t>
        <a:bodyPr/>
        <a:lstStyle/>
        <a:p>
          <a:r>
            <a:rPr lang="el-GR" sz="2000" dirty="0">
              <a:solidFill>
                <a:srgbClr val="002060"/>
              </a:solidFill>
            </a:rPr>
            <a:t>Η Επιτροπή είναι το μόνο όργανο της ΕΕ το οποίο υποβάλλει νομοθετικές προτάσεις για έγκριση από το Κοινοβούλιο και το Συμβούλιο.</a:t>
          </a:r>
        </a:p>
      </dgm:t>
    </dgm:pt>
    <dgm:pt modelId="{67BA3D95-D4FF-4654-B652-D7F1785FA606}" type="parTrans" cxnId="{6DF0071B-8ABF-4B63-8E19-098ACCF16FBC}">
      <dgm:prSet/>
      <dgm:spPr/>
      <dgm:t>
        <a:bodyPr/>
        <a:lstStyle/>
        <a:p>
          <a:endParaRPr lang="el-GR"/>
        </a:p>
      </dgm:t>
    </dgm:pt>
    <dgm:pt modelId="{DE213C95-ABF8-4F82-BFC5-CC3DA651E5EF}" type="sibTrans" cxnId="{6DF0071B-8ABF-4B63-8E19-098ACCF16FBC}">
      <dgm:prSet/>
      <dgm:spPr/>
      <dgm:t>
        <a:bodyPr/>
        <a:lstStyle/>
        <a:p>
          <a:endParaRPr lang="el-GR"/>
        </a:p>
      </dgm:t>
    </dgm:pt>
    <dgm:pt modelId="{7F279809-41A5-497A-8095-65055BBDE980}">
      <dgm:prSet custT="1"/>
      <dgm:spPr>
        <a:solidFill>
          <a:schemeClr val="accent6">
            <a:lumMod val="40000"/>
            <a:lumOff val="60000"/>
          </a:schemeClr>
        </a:solidFill>
      </dgm:spPr>
      <dgm:t>
        <a:bodyPr/>
        <a:lstStyle/>
        <a:p>
          <a:r>
            <a:rPr lang="el-GR" sz="2000" dirty="0">
              <a:solidFill>
                <a:srgbClr val="002060"/>
              </a:solidFill>
            </a:rPr>
            <a:t>Προστατεύει τα συμφέροντα της ΕΕ και των πολιτών της σε ζητήματα που δεν μπορούν να αντιμετωπιστούν αποτελεσματικά σε εθνικό επίπεδο.</a:t>
          </a:r>
        </a:p>
      </dgm:t>
    </dgm:pt>
    <dgm:pt modelId="{CC7E38E1-857F-4B8D-A1E2-7875B6F9961D}" type="parTrans" cxnId="{36A5EFB3-DB6F-486A-8335-D2869E650A05}">
      <dgm:prSet/>
      <dgm:spPr/>
      <dgm:t>
        <a:bodyPr/>
        <a:lstStyle/>
        <a:p>
          <a:endParaRPr lang="el-GR"/>
        </a:p>
      </dgm:t>
    </dgm:pt>
    <dgm:pt modelId="{C58FC7BF-3F2F-49C1-AA60-0CC446F80F45}" type="sibTrans" cxnId="{36A5EFB3-DB6F-486A-8335-D2869E650A05}">
      <dgm:prSet/>
      <dgm:spPr/>
      <dgm:t>
        <a:bodyPr/>
        <a:lstStyle/>
        <a:p>
          <a:endParaRPr lang="el-GR"/>
        </a:p>
      </dgm:t>
    </dgm:pt>
    <dgm:pt modelId="{21276A27-2BF3-4653-99DC-0092B37C282A}">
      <dgm:prSet custT="1"/>
      <dgm:spPr>
        <a:solidFill>
          <a:schemeClr val="accent6">
            <a:lumMod val="20000"/>
            <a:lumOff val="80000"/>
          </a:schemeClr>
        </a:solidFill>
      </dgm:spPr>
      <dgm:t>
        <a:bodyPr/>
        <a:lstStyle/>
        <a:p>
          <a:r>
            <a:rPr lang="el-GR" sz="2000" dirty="0">
              <a:solidFill>
                <a:srgbClr val="002060"/>
              </a:solidFill>
            </a:rPr>
            <a:t>Αποσαφηνίζει τεχνικές λεπτομέρειες, αφού συμβουλευτεί εμπειρογνώμονες και το κοινό</a:t>
          </a:r>
        </a:p>
      </dgm:t>
    </dgm:pt>
    <dgm:pt modelId="{688160C2-A4B6-4A43-B901-05D128801835}" type="parTrans" cxnId="{ED018631-1B87-4B1E-95F2-E49505B49A56}">
      <dgm:prSet/>
      <dgm:spPr/>
      <dgm:t>
        <a:bodyPr/>
        <a:lstStyle/>
        <a:p>
          <a:endParaRPr lang="el-GR"/>
        </a:p>
      </dgm:t>
    </dgm:pt>
    <dgm:pt modelId="{651D2AE1-91B7-4084-A1AB-86E7650CEB1C}" type="sibTrans" cxnId="{ED018631-1B87-4B1E-95F2-E49505B49A56}">
      <dgm:prSet/>
      <dgm:spPr/>
      <dgm:t>
        <a:bodyPr/>
        <a:lstStyle/>
        <a:p>
          <a:endParaRPr lang="el-GR"/>
        </a:p>
      </dgm:t>
    </dgm:pt>
    <dgm:pt modelId="{EA32B179-01E9-4A12-A1C6-39DB3344C82C}" type="pres">
      <dgm:prSet presAssocID="{64A09EC8-BD09-4420-8D67-29EBA3AA1359}" presName="Name0" presStyleCnt="0">
        <dgm:presLayoutVars>
          <dgm:dir/>
          <dgm:animLvl val="lvl"/>
          <dgm:resizeHandles val="exact"/>
        </dgm:presLayoutVars>
      </dgm:prSet>
      <dgm:spPr/>
    </dgm:pt>
    <dgm:pt modelId="{24452F7B-5F23-405F-8D0E-3B0BC333B908}" type="pres">
      <dgm:prSet presAssocID="{D5C7FF93-69CE-4E81-96FB-7C8B81559485}" presName="linNode" presStyleCnt="0"/>
      <dgm:spPr/>
    </dgm:pt>
    <dgm:pt modelId="{A4F3DDB1-5A82-489A-9DF4-99C6F62F6BAB}" type="pres">
      <dgm:prSet presAssocID="{D5C7FF93-69CE-4E81-96FB-7C8B81559485}" presName="parentText" presStyleLbl="node1" presStyleIdx="0" presStyleCnt="4" custScaleX="201149" custLinFactNeighborX="19766" custLinFactNeighborY="-208">
        <dgm:presLayoutVars>
          <dgm:chMax val="1"/>
          <dgm:bulletEnabled val="1"/>
        </dgm:presLayoutVars>
      </dgm:prSet>
      <dgm:spPr/>
    </dgm:pt>
    <dgm:pt modelId="{AB571006-DDF7-4D6A-8170-38D8E84D1B47}" type="pres">
      <dgm:prSet presAssocID="{207F6459-1E3C-4D7A-AF69-DE624EA76D1E}" presName="sp" presStyleCnt="0"/>
      <dgm:spPr/>
    </dgm:pt>
    <dgm:pt modelId="{4739DEC2-0180-4620-869E-2560240CF93A}" type="pres">
      <dgm:prSet presAssocID="{04F3CC63-A1F2-464E-95FE-7B862ACB483B}" presName="linNode" presStyleCnt="0"/>
      <dgm:spPr/>
    </dgm:pt>
    <dgm:pt modelId="{5A153973-1616-49C9-A213-64C86B9DBFCD}" type="pres">
      <dgm:prSet presAssocID="{04F3CC63-A1F2-464E-95FE-7B862ACB483B}" presName="parentText" presStyleLbl="node1" presStyleIdx="1" presStyleCnt="4" custScaleX="229462">
        <dgm:presLayoutVars>
          <dgm:chMax val="1"/>
          <dgm:bulletEnabled val="1"/>
        </dgm:presLayoutVars>
      </dgm:prSet>
      <dgm:spPr/>
    </dgm:pt>
    <dgm:pt modelId="{8E9A1C77-2898-4077-9CC5-F367A7B2F3E8}" type="pres">
      <dgm:prSet presAssocID="{DE213C95-ABF8-4F82-BFC5-CC3DA651E5EF}" presName="sp" presStyleCnt="0"/>
      <dgm:spPr/>
    </dgm:pt>
    <dgm:pt modelId="{6ADD16AB-8D1D-4072-8B87-ACCE1639F281}" type="pres">
      <dgm:prSet presAssocID="{7F279809-41A5-497A-8095-65055BBDE980}" presName="linNode" presStyleCnt="0"/>
      <dgm:spPr/>
    </dgm:pt>
    <dgm:pt modelId="{BB186B00-FE93-4917-9793-427EC680B0D7}" type="pres">
      <dgm:prSet presAssocID="{7F279809-41A5-497A-8095-65055BBDE980}" presName="parentText" presStyleLbl="node1" presStyleIdx="2" presStyleCnt="4" custScaleX="231892">
        <dgm:presLayoutVars>
          <dgm:chMax val="1"/>
          <dgm:bulletEnabled val="1"/>
        </dgm:presLayoutVars>
      </dgm:prSet>
      <dgm:spPr/>
    </dgm:pt>
    <dgm:pt modelId="{4C7E8D86-5E91-4A7F-A6FE-A686A8D146E3}" type="pres">
      <dgm:prSet presAssocID="{C58FC7BF-3F2F-49C1-AA60-0CC446F80F45}" presName="sp" presStyleCnt="0"/>
      <dgm:spPr/>
    </dgm:pt>
    <dgm:pt modelId="{DCEC7945-9CD1-4DA8-86FF-9D5FA42E98F5}" type="pres">
      <dgm:prSet presAssocID="{21276A27-2BF3-4653-99DC-0092B37C282A}" presName="linNode" presStyleCnt="0"/>
      <dgm:spPr/>
    </dgm:pt>
    <dgm:pt modelId="{02210665-6638-4D85-ADF0-4D7324A30A67}" type="pres">
      <dgm:prSet presAssocID="{21276A27-2BF3-4653-99DC-0092B37C282A}" presName="parentText" presStyleLbl="node1" presStyleIdx="3" presStyleCnt="4" custScaleX="240672" custLinFactNeighborX="-4492" custLinFactNeighborY="208">
        <dgm:presLayoutVars>
          <dgm:chMax val="1"/>
          <dgm:bulletEnabled val="1"/>
        </dgm:presLayoutVars>
      </dgm:prSet>
      <dgm:spPr/>
    </dgm:pt>
  </dgm:ptLst>
  <dgm:cxnLst>
    <dgm:cxn modelId="{6DF0071B-8ABF-4B63-8E19-098ACCF16FBC}" srcId="{64A09EC8-BD09-4420-8D67-29EBA3AA1359}" destId="{04F3CC63-A1F2-464E-95FE-7B862ACB483B}" srcOrd="1" destOrd="0" parTransId="{67BA3D95-D4FF-4654-B652-D7F1785FA606}" sibTransId="{DE213C95-ABF8-4F82-BFC5-CC3DA651E5EF}"/>
    <dgm:cxn modelId="{708D521B-7E70-45C5-B28C-49CFD5748902}" srcId="{64A09EC8-BD09-4420-8D67-29EBA3AA1359}" destId="{D5C7FF93-69CE-4E81-96FB-7C8B81559485}" srcOrd="0" destOrd="0" parTransId="{80870967-A529-4B53-9CF8-0B8E4DD363E9}" sibTransId="{207F6459-1E3C-4D7A-AF69-DE624EA76D1E}"/>
    <dgm:cxn modelId="{ED018631-1B87-4B1E-95F2-E49505B49A56}" srcId="{64A09EC8-BD09-4420-8D67-29EBA3AA1359}" destId="{21276A27-2BF3-4653-99DC-0092B37C282A}" srcOrd="3" destOrd="0" parTransId="{688160C2-A4B6-4A43-B901-05D128801835}" sibTransId="{651D2AE1-91B7-4084-A1AB-86E7650CEB1C}"/>
    <dgm:cxn modelId="{23152A5F-FABD-4D23-9564-7494C53A58AF}" type="presOf" srcId="{D5C7FF93-69CE-4E81-96FB-7C8B81559485}" destId="{A4F3DDB1-5A82-489A-9DF4-99C6F62F6BAB}" srcOrd="0" destOrd="0" presId="urn:microsoft.com/office/officeart/2005/8/layout/vList5"/>
    <dgm:cxn modelId="{6A394E87-4C55-4DDE-B670-476A3CDE1C92}" type="presOf" srcId="{64A09EC8-BD09-4420-8D67-29EBA3AA1359}" destId="{EA32B179-01E9-4A12-A1C6-39DB3344C82C}" srcOrd="0" destOrd="0" presId="urn:microsoft.com/office/officeart/2005/8/layout/vList5"/>
    <dgm:cxn modelId="{07C7829E-3F37-48B6-924A-08AC467CAE17}" type="presOf" srcId="{04F3CC63-A1F2-464E-95FE-7B862ACB483B}" destId="{5A153973-1616-49C9-A213-64C86B9DBFCD}" srcOrd="0" destOrd="0" presId="urn:microsoft.com/office/officeart/2005/8/layout/vList5"/>
    <dgm:cxn modelId="{36A5EFB3-DB6F-486A-8335-D2869E650A05}" srcId="{64A09EC8-BD09-4420-8D67-29EBA3AA1359}" destId="{7F279809-41A5-497A-8095-65055BBDE980}" srcOrd="2" destOrd="0" parTransId="{CC7E38E1-857F-4B8D-A1E2-7875B6F9961D}" sibTransId="{C58FC7BF-3F2F-49C1-AA60-0CC446F80F45}"/>
    <dgm:cxn modelId="{DEF988BE-4D63-44C6-BCDC-A94215B10517}" type="presOf" srcId="{21276A27-2BF3-4653-99DC-0092B37C282A}" destId="{02210665-6638-4D85-ADF0-4D7324A30A67}" srcOrd="0" destOrd="0" presId="urn:microsoft.com/office/officeart/2005/8/layout/vList5"/>
    <dgm:cxn modelId="{F42A89C8-5BED-4145-A722-3812886FA0E3}" type="presOf" srcId="{7F279809-41A5-497A-8095-65055BBDE980}" destId="{BB186B00-FE93-4917-9793-427EC680B0D7}" srcOrd="0" destOrd="0" presId="urn:microsoft.com/office/officeart/2005/8/layout/vList5"/>
    <dgm:cxn modelId="{094BBDDF-D4BC-4159-A7CC-B7300EEEE39D}" type="presParOf" srcId="{EA32B179-01E9-4A12-A1C6-39DB3344C82C}" destId="{24452F7B-5F23-405F-8D0E-3B0BC333B908}" srcOrd="0" destOrd="0" presId="urn:microsoft.com/office/officeart/2005/8/layout/vList5"/>
    <dgm:cxn modelId="{24057726-C905-4FFD-A3BC-5574107570ED}" type="presParOf" srcId="{24452F7B-5F23-405F-8D0E-3B0BC333B908}" destId="{A4F3DDB1-5A82-489A-9DF4-99C6F62F6BAB}" srcOrd="0" destOrd="0" presId="urn:microsoft.com/office/officeart/2005/8/layout/vList5"/>
    <dgm:cxn modelId="{8434827A-D86B-4064-8904-6375426723FE}" type="presParOf" srcId="{EA32B179-01E9-4A12-A1C6-39DB3344C82C}" destId="{AB571006-DDF7-4D6A-8170-38D8E84D1B47}" srcOrd="1" destOrd="0" presId="urn:microsoft.com/office/officeart/2005/8/layout/vList5"/>
    <dgm:cxn modelId="{A710A074-9552-4E28-BC6F-AD650CBF28D8}" type="presParOf" srcId="{EA32B179-01E9-4A12-A1C6-39DB3344C82C}" destId="{4739DEC2-0180-4620-869E-2560240CF93A}" srcOrd="2" destOrd="0" presId="urn:microsoft.com/office/officeart/2005/8/layout/vList5"/>
    <dgm:cxn modelId="{69BC060F-6423-41FF-BC60-33804BD0B053}" type="presParOf" srcId="{4739DEC2-0180-4620-869E-2560240CF93A}" destId="{5A153973-1616-49C9-A213-64C86B9DBFCD}" srcOrd="0" destOrd="0" presId="urn:microsoft.com/office/officeart/2005/8/layout/vList5"/>
    <dgm:cxn modelId="{781F2711-DDDA-48DA-94AE-A2A47923270B}" type="presParOf" srcId="{EA32B179-01E9-4A12-A1C6-39DB3344C82C}" destId="{8E9A1C77-2898-4077-9CC5-F367A7B2F3E8}" srcOrd="3" destOrd="0" presId="urn:microsoft.com/office/officeart/2005/8/layout/vList5"/>
    <dgm:cxn modelId="{C72951B8-DBF8-416F-A2FC-504B3417278D}" type="presParOf" srcId="{EA32B179-01E9-4A12-A1C6-39DB3344C82C}" destId="{6ADD16AB-8D1D-4072-8B87-ACCE1639F281}" srcOrd="4" destOrd="0" presId="urn:microsoft.com/office/officeart/2005/8/layout/vList5"/>
    <dgm:cxn modelId="{E3054B1B-4DA3-44D3-9973-4654A35EE839}" type="presParOf" srcId="{6ADD16AB-8D1D-4072-8B87-ACCE1639F281}" destId="{BB186B00-FE93-4917-9793-427EC680B0D7}" srcOrd="0" destOrd="0" presId="urn:microsoft.com/office/officeart/2005/8/layout/vList5"/>
    <dgm:cxn modelId="{0D0113CA-338B-4620-A18F-DAC8BB62F810}" type="presParOf" srcId="{EA32B179-01E9-4A12-A1C6-39DB3344C82C}" destId="{4C7E8D86-5E91-4A7F-A6FE-A686A8D146E3}" srcOrd="5" destOrd="0" presId="urn:microsoft.com/office/officeart/2005/8/layout/vList5"/>
    <dgm:cxn modelId="{EB36DA1D-8DB1-4890-A2C8-C0E64A96756B}" type="presParOf" srcId="{EA32B179-01E9-4A12-A1C6-39DB3344C82C}" destId="{DCEC7945-9CD1-4DA8-86FF-9D5FA42E98F5}" srcOrd="6" destOrd="0" presId="urn:microsoft.com/office/officeart/2005/8/layout/vList5"/>
    <dgm:cxn modelId="{5428BA23-4FFB-452C-AD84-706AE302F3A5}" type="presParOf" srcId="{DCEC7945-9CD1-4DA8-86FF-9D5FA42E98F5}" destId="{02210665-6638-4D85-ADF0-4D7324A30A6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A64BF7-12B2-4F29-8E10-63EEE0A9B3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DAD603A-2462-48D3-808C-2228C095F851}">
      <dgm:prSet custT="1"/>
      <dgm:spPr/>
      <dgm:t>
        <a:bodyPr/>
        <a:lstStyle/>
        <a:p>
          <a:pPr algn="ctr"/>
          <a:r>
            <a:rPr lang="el-GR" sz="2800" b="1" u="sng" dirty="0"/>
            <a:t>Επιτροπή Αναφορών του ΕΚ</a:t>
          </a:r>
          <a:endParaRPr lang="el-GR" sz="2800" u="sng" dirty="0"/>
        </a:p>
      </dgm:t>
    </dgm:pt>
    <dgm:pt modelId="{9362308E-3512-4656-ABB2-F23E50EEE364}" type="parTrans" cxnId="{A520B0CB-A0F8-4B32-8876-0F03F85070DE}">
      <dgm:prSet/>
      <dgm:spPr/>
      <dgm:t>
        <a:bodyPr/>
        <a:lstStyle/>
        <a:p>
          <a:endParaRPr lang="el-GR"/>
        </a:p>
      </dgm:t>
    </dgm:pt>
    <dgm:pt modelId="{003E8751-C1E1-4AB1-85D6-7A37C5A4F6D5}" type="sibTrans" cxnId="{A520B0CB-A0F8-4B32-8876-0F03F85070DE}">
      <dgm:prSet/>
      <dgm:spPr/>
      <dgm:t>
        <a:bodyPr/>
        <a:lstStyle/>
        <a:p>
          <a:endParaRPr lang="el-GR"/>
        </a:p>
      </dgm:t>
    </dgm:pt>
    <dgm:pt modelId="{1D0BC4FD-C89D-4934-9BD9-F3C4DEE7278F}">
      <dgm:prSet custT="1"/>
      <dgm:spPr>
        <a:solidFill>
          <a:schemeClr val="accent6">
            <a:lumMod val="60000"/>
            <a:lumOff val="40000"/>
          </a:schemeClr>
        </a:solidFill>
      </dgm:spPr>
      <dgm:t>
        <a:bodyPr/>
        <a:lstStyle/>
        <a:p>
          <a:pPr algn="ctr"/>
          <a:r>
            <a:rPr lang="el-GR" sz="1800" dirty="0">
              <a:solidFill>
                <a:srgbClr val="002060"/>
              </a:solidFill>
            </a:rPr>
            <a:t>Ένα από τα θεμελιώδη δικαιώματα των Ευρωπαίων πολιτών: Κάθε πολίτης μπορεί, ατομικά ή από κοινού με άλλους, να ασκήσει οποιαδήποτε στιγμή το δικαίωμα αναφοράς στο Ευρωπαϊκό Κοινοβούλιο, δυνάμει του άρθρου 227 της Συνθήκης για τη λειτουργία της Ευρωπαϊκής Ένωσης.</a:t>
          </a:r>
        </a:p>
      </dgm:t>
    </dgm:pt>
    <dgm:pt modelId="{B2CBF01F-C699-4A3B-A492-0F3CBB1A7237}" type="parTrans" cxnId="{238519C9-6609-4B00-AF7D-7155B1A9B626}">
      <dgm:prSet/>
      <dgm:spPr/>
      <dgm:t>
        <a:bodyPr/>
        <a:lstStyle/>
        <a:p>
          <a:endParaRPr lang="el-GR"/>
        </a:p>
      </dgm:t>
    </dgm:pt>
    <dgm:pt modelId="{140F76BA-7F58-478C-8BE1-5DD74FB7A61A}" type="sibTrans" cxnId="{238519C9-6609-4B00-AF7D-7155B1A9B626}">
      <dgm:prSet/>
      <dgm:spPr/>
      <dgm:t>
        <a:bodyPr/>
        <a:lstStyle/>
        <a:p>
          <a:endParaRPr lang="el-GR"/>
        </a:p>
      </dgm:t>
    </dgm:pt>
    <dgm:pt modelId="{5BF2522D-0989-4E77-B914-841A5E4BCF5D}">
      <dgm:prSet custT="1"/>
      <dgm:spPr>
        <a:solidFill>
          <a:schemeClr val="accent6">
            <a:lumMod val="40000"/>
            <a:lumOff val="60000"/>
          </a:schemeClr>
        </a:solidFill>
      </dgm:spPr>
      <dgm:t>
        <a:bodyPr/>
        <a:lstStyle/>
        <a:p>
          <a:pPr algn="ctr"/>
          <a:r>
            <a:rPr lang="el-GR" sz="1800" dirty="0">
              <a:solidFill>
                <a:srgbClr val="002060"/>
              </a:solidFill>
            </a:rPr>
            <a:t>Να υποβάλει αναφορά στο Ευρωπαϊκό Κοινοβούλιο για θέμα που εμπίπτει στους τομείς δραστηριότητας της Ευρωπαϊκής Ένωσης και τον αφορά άμεσα. Οποιαδήποτε επιχείρηση, οργανισμός ή φορέας με έδρα την Ευρωπαϊκή Ένωση μπορεί επίσης να ασκήσει το δικαίωμα αναφοράς, το οποίο εγγυάται η Συνθήκη.</a:t>
          </a:r>
        </a:p>
      </dgm:t>
    </dgm:pt>
    <dgm:pt modelId="{60EF6543-0A22-48CB-8107-340318A55A71}" type="parTrans" cxnId="{83FF7F79-BAB0-48D7-882B-623B586F7267}">
      <dgm:prSet/>
      <dgm:spPr/>
      <dgm:t>
        <a:bodyPr/>
        <a:lstStyle/>
        <a:p>
          <a:endParaRPr lang="el-GR"/>
        </a:p>
      </dgm:t>
    </dgm:pt>
    <dgm:pt modelId="{B0C7EAC7-7247-461D-8CB7-234CF632EF61}" type="sibTrans" cxnId="{83FF7F79-BAB0-48D7-882B-623B586F7267}">
      <dgm:prSet/>
      <dgm:spPr/>
      <dgm:t>
        <a:bodyPr/>
        <a:lstStyle/>
        <a:p>
          <a:endParaRPr lang="el-GR"/>
        </a:p>
      </dgm:t>
    </dgm:pt>
    <dgm:pt modelId="{0DE6262E-AAED-44D9-A320-D65D550427B1}">
      <dgm:prSet custT="1"/>
      <dgm:spPr>
        <a:solidFill>
          <a:schemeClr val="accent6">
            <a:lumMod val="20000"/>
            <a:lumOff val="80000"/>
          </a:schemeClr>
        </a:solidFill>
      </dgm:spPr>
      <dgm:t>
        <a:bodyPr/>
        <a:lstStyle/>
        <a:p>
          <a:pPr algn="ctr"/>
          <a:r>
            <a:rPr lang="el-GR" sz="1800" dirty="0">
              <a:solidFill>
                <a:srgbClr val="002060"/>
              </a:solidFill>
            </a:rPr>
            <a:t>Οι αναφορές μπορεί να έχουν μορφή παραπόνου ή αιτήματος και να αφορούν ζητήματα δημόσιου ή ιδιωτικού συμφέροντος.</a:t>
          </a:r>
        </a:p>
      </dgm:t>
    </dgm:pt>
    <dgm:pt modelId="{B594C56D-479C-4139-841F-E5058F02A487}" type="parTrans" cxnId="{BFB9D380-F2F0-4BA6-BCDA-DBCE3F0E3484}">
      <dgm:prSet/>
      <dgm:spPr/>
      <dgm:t>
        <a:bodyPr/>
        <a:lstStyle/>
        <a:p>
          <a:endParaRPr lang="el-GR"/>
        </a:p>
      </dgm:t>
    </dgm:pt>
    <dgm:pt modelId="{F1954965-44A3-4BE5-AF7C-011AC1046CD6}" type="sibTrans" cxnId="{BFB9D380-F2F0-4BA6-BCDA-DBCE3F0E3484}">
      <dgm:prSet/>
      <dgm:spPr/>
      <dgm:t>
        <a:bodyPr/>
        <a:lstStyle/>
        <a:p>
          <a:endParaRPr lang="el-GR"/>
        </a:p>
      </dgm:t>
    </dgm:pt>
    <dgm:pt modelId="{CBB647E8-F4A7-4A8A-9E76-A8AC53AB6081}" type="pres">
      <dgm:prSet presAssocID="{73A64BF7-12B2-4F29-8E10-63EEE0A9B308}" presName="linear" presStyleCnt="0">
        <dgm:presLayoutVars>
          <dgm:animLvl val="lvl"/>
          <dgm:resizeHandles val="exact"/>
        </dgm:presLayoutVars>
      </dgm:prSet>
      <dgm:spPr/>
    </dgm:pt>
    <dgm:pt modelId="{190D7763-42C0-4BDE-9FEA-486077DA1BDE}" type="pres">
      <dgm:prSet presAssocID="{BDAD603A-2462-48D3-808C-2228C095F851}" presName="parentText" presStyleLbl="node1" presStyleIdx="0" presStyleCnt="4">
        <dgm:presLayoutVars>
          <dgm:chMax val="0"/>
          <dgm:bulletEnabled val="1"/>
        </dgm:presLayoutVars>
      </dgm:prSet>
      <dgm:spPr/>
    </dgm:pt>
    <dgm:pt modelId="{7DBE1D07-658F-44B0-8158-E56CE3F22475}" type="pres">
      <dgm:prSet presAssocID="{003E8751-C1E1-4AB1-85D6-7A37C5A4F6D5}" presName="spacer" presStyleCnt="0"/>
      <dgm:spPr/>
    </dgm:pt>
    <dgm:pt modelId="{AFFAC81A-73DE-408B-9D42-401B41C26C8B}" type="pres">
      <dgm:prSet presAssocID="{1D0BC4FD-C89D-4934-9BD9-F3C4DEE7278F}" presName="parentText" presStyleLbl="node1" presStyleIdx="1" presStyleCnt="4">
        <dgm:presLayoutVars>
          <dgm:chMax val="0"/>
          <dgm:bulletEnabled val="1"/>
        </dgm:presLayoutVars>
      </dgm:prSet>
      <dgm:spPr/>
    </dgm:pt>
    <dgm:pt modelId="{1C369FE1-7D54-4623-A518-0A52A866F784}" type="pres">
      <dgm:prSet presAssocID="{140F76BA-7F58-478C-8BE1-5DD74FB7A61A}" presName="spacer" presStyleCnt="0"/>
      <dgm:spPr/>
    </dgm:pt>
    <dgm:pt modelId="{9375E271-73FB-427D-8E9F-3D47F2C4208E}" type="pres">
      <dgm:prSet presAssocID="{5BF2522D-0989-4E77-B914-841A5E4BCF5D}" presName="parentText" presStyleLbl="node1" presStyleIdx="2" presStyleCnt="4" custScaleY="123756" custLinFactNeighborX="791" custLinFactNeighborY="-36939">
        <dgm:presLayoutVars>
          <dgm:chMax val="0"/>
          <dgm:bulletEnabled val="1"/>
        </dgm:presLayoutVars>
      </dgm:prSet>
      <dgm:spPr/>
    </dgm:pt>
    <dgm:pt modelId="{6C03BFB7-701C-4F29-BC96-6E7C06E5652D}" type="pres">
      <dgm:prSet presAssocID="{B0C7EAC7-7247-461D-8CB7-234CF632EF61}" presName="spacer" presStyleCnt="0"/>
      <dgm:spPr/>
    </dgm:pt>
    <dgm:pt modelId="{53D347EF-EA5D-48CA-988F-4958F714E7D2}" type="pres">
      <dgm:prSet presAssocID="{0DE6262E-AAED-44D9-A320-D65D550427B1}" presName="parentText" presStyleLbl="node1" presStyleIdx="3" presStyleCnt="4" custLinFactNeighborY="6088">
        <dgm:presLayoutVars>
          <dgm:chMax val="0"/>
          <dgm:bulletEnabled val="1"/>
        </dgm:presLayoutVars>
      </dgm:prSet>
      <dgm:spPr/>
    </dgm:pt>
  </dgm:ptLst>
  <dgm:cxnLst>
    <dgm:cxn modelId="{FBCAD12E-E1F9-40BF-971E-449A0C5C2854}" type="presOf" srcId="{0DE6262E-AAED-44D9-A320-D65D550427B1}" destId="{53D347EF-EA5D-48CA-988F-4958F714E7D2}" srcOrd="0" destOrd="0" presId="urn:microsoft.com/office/officeart/2005/8/layout/vList2"/>
    <dgm:cxn modelId="{0B36C75E-77C9-49A8-B4F6-7E033007CB83}" type="presOf" srcId="{5BF2522D-0989-4E77-B914-841A5E4BCF5D}" destId="{9375E271-73FB-427D-8E9F-3D47F2C4208E}" srcOrd="0" destOrd="0" presId="urn:microsoft.com/office/officeart/2005/8/layout/vList2"/>
    <dgm:cxn modelId="{CA1B9547-DF03-4A6D-B425-579F2CDDE47D}" type="presOf" srcId="{1D0BC4FD-C89D-4934-9BD9-F3C4DEE7278F}" destId="{AFFAC81A-73DE-408B-9D42-401B41C26C8B}" srcOrd="0" destOrd="0" presId="urn:microsoft.com/office/officeart/2005/8/layout/vList2"/>
    <dgm:cxn modelId="{10B18B4A-45C8-4825-A025-AB71E393AB67}" type="presOf" srcId="{BDAD603A-2462-48D3-808C-2228C095F851}" destId="{190D7763-42C0-4BDE-9FEA-486077DA1BDE}" srcOrd="0" destOrd="0" presId="urn:microsoft.com/office/officeart/2005/8/layout/vList2"/>
    <dgm:cxn modelId="{83FF7F79-BAB0-48D7-882B-623B586F7267}" srcId="{73A64BF7-12B2-4F29-8E10-63EEE0A9B308}" destId="{5BF2522D-0989-4E77-B914-841A5E4BCF5D}" srcOrd="2" destOrd="0" parTransId="{60EF6543-0A22-48CB-8107-340318A55A71}" sibTransId="{B0C7EAC7-7247-461D-8CB7-234CF632EF61}"/>
    <dgm:cxn modelId="{BFB9D380-F2F0-4BA6-BCDA-DBCE3F0E3484}" srcId="{73A64BF7-12B2-4F29-8E10-63EEE0A9B308}" destId="{0DE6262E-AAED-44D9-A320-D65D550427B1}" srcOrd="3" destOrd="0" parTransId="{B594C56D-479C-4139-841F-E5058F02A487}" sibTransId="{F1954965-44A3-4BE5-AF7C-011AC1046CD6}"/>
    <dgm:cxn modelId="{238519C9-6609-4B00-AF7D-7155B1A9B626}" srcId="{73A64BF7-12B2-4F29-8E10-63EEE0A9B308}" destId="{1D0BC4FD-C89D-4934-9BD9-F3C4DEE7278F}" srcOrd="1" destOrd="0" parTransId="{B2CBF01F-C699-4A3B-A492-0F3CBB1A7237}" sibTransId="{140F76BA-7F58-478C-8BE1-5DD74FB7A61A}"/>
    <dgm:cxn modelId="{A520B0CB-A0F8-4B32-8876-0F03F85070DE}" srcId="{73A64BF7-12B2-4F29-8E10-63EEE0A9B308}" destId="{BDAD603A-2462-48D3-808C-2228C095F851}" srcOrd="0" destOrd="0" parTransId="{9362308E-3512-4656-ABB2-F23E50EEE364}" sibTransId="{003E8751-C1E1-4AB1-85D6-7A37C5A4F6D5}"/>
    <dgm:cxn modelId="{4664A2FB-E8CC-4EF5-8FA0-02AD8F271BD0}" type="presOf" srcId="{73A64BF7-12B2-4F29-8E10-63EEE0A9B308}" destId="{CBB647E8-F4A7-4A8A-9E76-A8AC53AB6081}" srcOrd="0" destOrd="0" presId="urn:microsoft.com/office/officeart/2005/8/layout/vList2"/>
    <dgm:cxn modelId="{9D6CDDC6-C99C-45B5-8FD6-ACABB7E1BC26}" type="presParOf" srcId="{CBB647E8-F4A7-4A8A-9E76-A8AC53AB6081}" destId="{190D7763-42C0-4BDE-9FEA-486077DA1BDE}" srcOrd="0" destOrd="0" presId="urn:microsoft.com/office/officeart/2005/8/layout/vList2"/>
    <dgm:cxn modelId="{678E45DC-E42A-45F2-BDAA-FDEC45EF2F37}" type="presParOf" srcId="{CBB647E8-F4A7-4A8A-9E76-A8AC53AB6081}" destId="{7DBE1D07-658F-44B0-8158-E56CE3F22475}" srcOrd="1" destOrd="0" presId="urn:microsoft.com/office/officeart/2005/8/layout/vList2"/>
    <dgm:cxn modelId="{92785696-9DF9-4D1A-AD46-3BD5BF744254}" type="presParOf" srcId="{CBB647E8-F4A7-4A8A-9E76-A8AC53AB6081}" destId="{AFFAC81A-73DE-408B-9D42-401B41C26C8B}" srcOrd="2" destOrd="0" presId="urn:microsoft.com/office/officeart/2005/8/layout/vList2"/>
    <dgm:cxn modelId="{CF2354F5-6CC7-4A08-9616-CDD39CEF3983}" type="presParOf" srcId="{CBB647E8-F4A7-4A8A-9E76-A8AC53AB6081}" destId="{1C369FE1-7D54-4623-A518-0A52A866F784}" srcOrd="3" destOrd="0" presId="urn:microsoft.com/office/officeart/2005/8/layout/vList2"/>
    <dgm:cxn modelId="{311DD3D2-BF49-460F-92DA-0B4E3A1D8559}" type="presParOf" srcId="{CBB647E8-F4A7-4A8A-9E76-A8AC53AB6081}" destId="{9375E271-73FB-427D-8E9F-3D47F2C4208E}" srcOrd="4" destOrd="0" presId="urn:microsoft.com/office/officeart/2005/8/layout/vList2"/>
    <dgm:cxn modelId="{7ED1809F-0DA6-4F33-8AD0-5B72A06087CD}" type="presParOf" srcId="{CBB647E8-F4A7-4A8A-9E76-A8AC53AB6081}" destId="{6C03BFB7-701C-4F29-BC96-6E7C06E5652D}" srcOrd="5" destOrd="0" presId="urn:microsoft.com/office/officeart/2005/8/layout/vList2"/>
    <dgm:cxn modelId="{D669390B-1F7F-45AE-BDD8-60C17797E9FC}" type="presParOf" srcId="{CBB647E8-F4A7-4A8A-9E76-A8AC53AB6081}" destId="{53D347EF-EA5D-48CA-988F-4958F714E7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D2BD06-A524-4D61-BA2D-B772F3909CA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l-GR"/>
        </a:p>
      </dgm:t>
    </dgm:pt>
    <dgm:pt modelId="{4DE05581-FEED-4212-AA0F-797321505E3E}">
      <dgm:prSet custT="1"/>
      <dgm:spPr>
        <a:solidFill>
          <a:schemeClr val="accent6">
            <a:lumMod val="40000"/>
            <a:lumOff val="60000"/>
          </a:schemeClr>
        </a:solidFill>
      </dgm:spPr>
      <dgm:t>
        <a:bodyPr/>
        <a:lstStyle/>
        <a:p>
          <a:r>
            <a:rPr lang="el-GR" sz="2400" b="1" u="sng" dirty="0">
              <a:solidFill>
                <a:srgbClr val="002060"/>
              </a:solidFill>
            </a:rPr>
            <a:t>Ευρωπαίος Διαμεσολαβητής</a:t>
          </a:r>
          <a:endParaRPr lang="el-GR" sz="2400" u="sng" dirty="0">
            <a:solidFill>
              <a:srgbClr val="002060"/>
            </a:solidFill>
          </a:endParaRPr>
        </a:p>
      </dgm:t>
    </dgm:pt>
    <dgm:pt modelId="{3A38980A-73CF-4902-BD2B-E7C390004262}" type="parTrans" cxnId="{89609238-7B33-444D-BB07-78C378E49DB1}">
      <dgm:prSet/>
      <dgm:spPr/>
      <dgm:t>
        <a:bodyPr/>
        <a:lstStyle/>
        <a:p>
          <a:endParaRPr lang="el-GR"/>
        </a:p>
      </dgm:t>
    </dgm:pt>
    <dgm:pt modelId="{8C3CBB7E-D259-49FA-98DC-08CBEE6FC2FA}" type="sibTrans" cxnId="{89609238-7B33-444D-BB07-78C378E49DB1}">
      <dgm:prSet/>
      <dgm:spPr/>
      <dgm:t>
        <a:bodyPr/>
        <a:lstStyle/>
        <a:p>
          <a:endParaRPr lang="el-GR"/>
        </a:p>
      </dgm:t>
    </dgm:pt>
    <dgm:pt modelId="{6315CC6D-D16F-4450-A65B-7E2856189227}">
      <dgm:prSet custT="1"/>
      <dgm:spPr>
        <a:solidFill>
          <a:schemeClr val="accent6">
            <a:lumMod val="40000"/>
            <a:lumOff val="60000"/>
          </a:schemeClr>
        </a:solidFill>
      </dgm:spPr>
      <dgm:t>
        <a:bodyPr/>
        <a:lstStyle/>
        <a:p>
          <a:pPr algn="ctr"/>
          <a:r>
            <a:rPr lang="el-GR" sz="2000" dirty="0">
              <a:solidFill>
                <a:srgbClr val="002060"/>
              </a:solidFill>
            </a:rPr>
            <a:t>- εργάζεται για την προαγωγή της χρηστής διοίκησης σε επίπεδο ΕΕ </a:t>
          </a:r>
        </a:p>
        <a:p>
          <a:pPr algn="ctr"/>
          <a:r>
            <a:rPr lang="el-GR" sz="2000" dirty="0">
              <a:solidFill>
                <a:srgbClr val="002060"/>
              </a:solidFill>
            </a:rPr>
            <a:t>-διερευνά αναφορές κακοδιοίκησης στο πλαίσιο των θεσμικών και λοιπών οργάνων της ΕΕ</a:t>
          </a:r>
        </a:p>
        <a:p>
          <a:pPr algn="ctr"/>
          <a:r>
            <a:rPr lang="el-GR" sz="2000" dirty="0">
              <a:solidFill>
                <a:srgbClr val="002060"/>
              </a:solidFill>
            </a:rPr>
            <a:t>-προβαίνει επίσης σε προληπτική εξέταση ευρύτερων συστημικών ζητημάτων.</a:t>
          </a:r>
        </a:p>
      </dgm:t>
    </dgm:pt>
    <dgm:pt modelId="{584F5A97-3951-4730-B6ED-67DD80EC91DD}" type="parTrans" cxnId="{E36D4F46-9DE0-4EA7-ABE5-895AA8EC98CF}">
      <dgm:prSet/>
      <dgm:spPr/>
      <dgm:t>
        <a:bodyPr/>
        <a:lstStyle/>
        <a:p>
          <a:endParaRPr lang="el-GR"/>
        </a:p>
      </dgm:t>
    </dgm:pt>
    <dgm:pt modelId="{D5022EFA-4315-444F-8380-FCAC9DD2DD8F}" type="sibTrans" cxnId="{E36D4F46-9DE0-4EA7-ABE5-895AA8EC98CF}">
      <dgm:prSet/>
      <dgm:spPr/>
      <dgm:t>
        <a:bodyPr/>
        <a:lstStyle/>
        <a:p>
          <a:endParaRPr lang="el-GR"/>
        </a:p>
      </dgm:t>
    </dgm:pt>
    <dgm:pt modelId="{B0835D59-5757-45D9-AEA5-702A97743D69}" type="pres">
      <dgm:prSet presAssocID="{DDD2BD06-A524-4D61-BA2D-B772F3909CA0}" presName="CompostProcess" presStyleCnt="0">
        <dgm:presLayoutVars>
          <dgm:dir/>
          <dgm:resizeHandles val="exact"/>
        </dgm:presLayoutVars>
      </dgm:prSet>
      <dgm:spPr/>
    </dgm:pt>
    <dgm:pt modelId="{0F28B64A-B59E-4786-B254-07C21E9F7A28}" type="pres">
      <dgm:prSet presAssocID="{DDD2BD06-A524-4D61-BA2D-B772F3909CA0}" presName="arrow" presStyleLbl="bgShp" presStyleIdx="0" presStyleCnt="1"/>
      <dgm:spPr>
        <a:solidFill>
          <a:schemeClr val="bg2"/>
        </a:solidFill>
      </dgm:spPr>
    </dgm:pt>
    <dgm:pt modelId="{88DF1805-F2B4-479B-B0EA-7AABF8F6D78D}" type="pres">
      <dgm:prSet presAssocID="{DDD2BD06-A524-4D61-BA2D-B772F3909CA0}" presName="linearProcess" presStyleCnt="0"/>
      <dgm:spPr/>
    </dgm:pt>
    <dgm:pt modelId="{E093C08F-9282-49D0-A122-787969C14745}" type="pres">
      <dgm:prSet presAssocID="{4DE05581-FEED-4212-AA0F-797321505E3E}" presName="textNode" presStyleLbl="node1" presStyleIdx="0" presStyleCnt="2" custLinFactNeighborX="-23864" custLinFactNeighborY="-781">
        <dgm:presLayoutVars>
          <dgm:bulletEnabled val="1"/>
        </dgm:presLayoutVars>
      </dgm:prSet>
      <dgm:spPr/>
    </dgm:pt>
    <dgm:pt modelId="{F80CDF2E-7145-4F8E-8F6C-3DF9549F384B}" type="pres">
      <dgm:prSet presAssocID="{8C3CBB7E-D259-49FA-98DC-08CBEE6FC2FA}" presName="sibTrans" presStyleCnt="0"/>
      <dgm:spPr/>
    </dgm:pt>
    <dgm:pt modelId="{9D5DF897-2261-4B3C-9D78-081A5DB482D1}" type="pres">
      <dgm:prSet presAssocID="{6315CC6D-D16F-4450-A65B-7E2856189227}" presName="textNode" presStyleLbl="node1" presStyleIdx="1" presStyleCnt="2" custScaleX="112101" custScaleY="148438">
        <dgm:presLayoutVars>
          <dgm:bulletEnabled val="1"/>
        </dgm:presLayoutVars>
      </dgm:prSet>
      <dgm:spPr/>
    </dgm:pt>
  </dgm:ptLst>
  <dgm:cxnLst>
    <dgm:cxn modelId="{89609238-7B33-444D-BB07-78C378E49DB1}" srcId="{DDD2BD06-A524-4D61-BA2D-B772F3909CA0}" destId="{4DE05581-FEED-4212-AA0F-797321505E3E}" srcOrd="0" destOrd="0" parTransId="{3A38980A-73CF-4902-BD2B-E7C390004262}" sibTransId="{8C3CBB7E-D259-49FA-98DC-08CBEE6FC2FA}"/>
    <dgm:cxn modelId="{C3CDF545-1D9C-4D46-8F65-A6B0EED81778}" type="presOf" srcId="{6315CC6D-D16F-4450-A65B-7E2856189227}" destId="{9D5DF897-2261-4B3C-9D78-081A5DB482D1}" srcOrd="0" destOrd="0" presId="urn:microsoft.com/office/officeart/2005/8/layout/hProcess9"/>
    <dgm:cxn modelId="{E36D4F46-9DE0-4EA7-ABE5-895AA8EC98CF}" srcId="{DDD2BD06-A524-4D61-BA2D-B772F3909CA0}" destId="{6315CC6D-D16F-4450-A65B-7E2856189227}" srcOrd="1" destOrd="0" parTransId="{584F5A97-3951-4730-B6ED-67DD80EC91DD}" sibTransId="{D5022EFA-4315-444F-8380-FCAC9DD2DD8F}"/>
    <dgm:cxn modelId="{07748F4E-9A65-4D22-9274-6840DEBA6951}" type="presOf" srcId="{DDD2BD06-A524-4D61-BA2D-B772F3909CA0}" destId="{B0835D59-5757-45D9-AEA5-702A97743D69}" srcOrd="0" destOrd="0" presId="urn:microsoft.com/office/officeart/2005/8/layout/hProcess9"/>
    <dgm:cxn modelId="{C7F0A887-3F0E-40F3-ABFC-8B205A548835}" type="presOf" srcId="{4DE05581-FEED-4212-AA0F-797321505E3E}" destId="{E093C08F-9282-49D0-A122-787969C14745}" srcOrd="0" destOrd="0" presId="urn:microsoft.com/office/officeart/2005/8/layout/hProcess9"/>
    <dgm:cxn modelId="{0248C288-1C13-4381-86EA-34AE06DC2AB6}" type="presParOf" srcId="{B0835D59-5757-45D9-AEA5-702A97743D69}" destId="{0F28B64A-B59E-4786-B254-07C21E9F7A28}" srcOrd="0" destOrd="0" presId="urn:microsoft.com/office/officeart/2005/8/layout/hProcess9"/>
    <dgm:cxn modelId="{69562DEA-51BC-48C5-86D9-A17D2E77194D}" type="presParOf" srcId="{B0835D59-5757-45D9-AEA5-702A97743D69}" destId="{88DF1805-F2B4-479B-B0EA-7AABF8F6D78D}" srcOrd="1" destOrd="0" presId="urn:microsoft.com/office/officeart/2005/8/layout/hProcess9"/>
    <dgm:cxn modelId="{921E27AF-48DF-45A8-BA38-2017728DCF60}" type="presParOf" srcId="{88DF1805-F2B4-479B-B0EA-7AABF8F6D78D}" destId="{E093C08F-9282-49D0-A122-787969C14745}" srcOrd="0" destOrd="0" presId="urn:microsoft.com/office/officeart/2005/8/layout/hProcess9"/>
    <dgm:cxn modelId="{5913C6EA-B353-4669-BE56-4AC54591D3A8}" type="presParOf" srcId="{88DF1805-F2B4-479B-B0EA-7AABF8F6D78D}" destId="{F80CDF2E-7145-4F8E-8F6C-3DF9549F384B}" srcOrd="1" destOrd="0" presId="urn:microsoft.com/office/officeart/2005/8/layout/hProcess9"/>
    <dgm:cxn modelId="{ED11949E-AB9E-4828-A66F-68FC514E8E45}" type="presParOf" srcId="{88DF1805-F2B4-479B-B0EA-7AABF8F6D78D}" destId="{9D5DF897-2261-4B3C-9D78-081A5DB482D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87A46A-2FD1-42BE-9D93-E2BF8323DA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37F89CE3-24FA-4E8F-9D4D-71E20453F2A0}">
      <dgm:prSet phldrT="[Κείμενο]" custT="1"/>
      <dgm:spPr>
        <a:solidFill>
          <a:schemeClr val="accent6">
            <a:lumMod val="40000"/>
            <a:lumOff val="60000"/>
          </a:schemeClr>
        </a:solidFill>
      </dgm:spPr>
      <dgm:t>
        <a:bodyPr/>
        <a:lstStyle/>
        <a:p>
          <a:pPr algn="just"/>
          <a:r>
            <a:rPr lang="el-GR" sz="2000" dirty="0">
              <a:solidFill>
                <a:srgbClr val="002060"/>
              </a:solidFill>
            </a:rPr>
            <a:t>Το δικαστικό σύστημα της Ευρωπαϊκής Ένωσης (ΕΕ) αποτελείται από τρία μέρη: </a:t>
          </a:r>
        </a:p>
        <a:p>
          <a:pPr algn="just"/>
          <a:r>
            <a:rPr lang="el-GR" sz="2000" u="sng" dirty="0">
              <a:solidFill>
                <a:srgbClr val="002060"/>
              </a:solidFill>
            </a:rPr>
            <a:t>το Δικαστήριο</a:t>
          </a:r>
          <a:r>
            <a:rPr lang="el-GR" sz="2000" dirty="0">
              <a:solidFill>
                <a:srgbClr val="002060"/>
              </a:solidFill>
            </a:rPr>
            <a:t>, το </a:t>
          </a:r>
          <a:r>
            <a:rPr lang="el-GR" sz="2000" u="sng" dirty="0">
              <a:solidFill>
                <a:srgbClr val="002060"/>
              </a:solidFill>
            </a:rPr>
            <a:t>Γενικό Δικαστήριο </a:t>
          </a:r>
          <a:r>
            <a:rPr lang="el-GR" sz="2000" dirty="0">
              <a:solidFill>
                <a:srgbClr val="002060"/>
              </a:solidFill>
            </a:rPr>
            <a:t>και τα </a:t>
          </a:r>
          <a:r>
            <a:rPr lang="el-GR" sz="2000" u="sng" dirty="0">
              <a:solidFill>
                <a:srgbClr val="002060"/>
              </a:solidFill>
            </a:rPr>
            <a:t>ειδικευμένα δικαστήρια</a:t>
          </a:r>
          <a:r>
            <a:rPr lang="el-GR" sz="2000" dirty="0">
              <a:solidFill>
                <a:srgbClr val="002060"/>
              </a:solidFill>
            </a:rPr>
            <a:t>. </a:t>
          </a:r>
        </a:p>
        <a:p>
          <a:pPr algn="just"/>
          <a:r>
            <a:rPr lang="el-GR" sz="2000" dirty="0">
              <a:solidFill>
                <a:srgbClr val="002060"/>
              </a:solidFill>
            </a:rPr>
            <a:t>Τα εν λόγω δικαστήρια της ΕΕ διασφαλίζουν την τήρηση του δικαίου της ΕΕ κατά την ερμηνεία και την εφαρμογή του.</a:t>
          </a:r>
        </a:p>
      </dgm:t>
    </dgm:pt>
    <dgm:pt modelId="{D1B861CD-A44C-48E4-B42E-CB73C2B70294}" type="parTrans" cxnId="{AE75C1AA-CAC1-4C77-A046-73098D083C45}">
      <dgm:prSet/>
      <dgm:spPr/>
      <dgm:t>
        <a:bodyPr/>
        <a:lstStyle/>
        <a:p>
          <a:endParaRPr lang="el-GR"/>
        </a:p>
      </dgm:t>
    </dgm:pt>
    <dgm:pt modelId="{5061F94B-6E74-4BE9-AF33-124846012E5F}" type="sibTrans" cxnId="{AE75C1AA-CAC1-4C77-A046-73098D083C45}">
      <dgm:prSet/>
      <dgm:spPr/>
      <dgm:t>
        <a:bodyPr/>
        <a:lstStyle/>
        <a:p>
          <a:endParaRPr lang="el-GR"/>
        </a:p>
      </dgm:t>
    </dgm:pt>
    <dgm:pt modelId="{77169E0B-6F5A-42EB-B7FD-85EF16E39977}">
      <dgm:prSet custT="1"/>
      <dgm:spPr>
        <a:solidFill>
          <a:schemeClr val="accent6">
            <a:lumMod val="20000"/>
            <a:lumOff val="80000"/>
          </a:schemeClr>
        </a:solidFill>
      </dgm:spPr>
      <dgm:t>
        <a:bodyPr anchor="t"/>
        <a:lstStyle/>
        <a:p>
          <a:pPr algn="ctr"/>
          <a:endParaRPr lang="el-GR" sz="2000" u="sng" dirty="0">
            <a:solidFill>
              <a:srgbClr val="002060"/>
            </a:solidFill>
          </a:endParaRPr>
        </a:p>
        <a:p>
          <a:pPr algn="ctr"/>
          <a:r>
            <a:rPr lang="el-GR" sz="2000" u="sng" dirty="0">
              <a:solidFill>
                <a:srgbClr val="002060"/>
              </a:solidFill>
            </a:rPr>
            <a:t>Εθνικά δικαστήρια και λοιποί μη δικαστικοί φορείς</a:t>
          </a:r>
        </a:p>
        <a:p>
          <a:pPr algn="just"/>
          <a:r>
            <a:rPr lang="el-GR" sz="2000" dirty="0">
              <a:solidFill>
                <a:srgbClr val="002060"/>
              </a:solidFill>
            </a:rPr>
            <a:t>Στην Ευρωπαϊκή Ένωση, η προστασία των θεμελιωδών δικαιωμάτων διασφαλίζεται τόσο σε εθνικό επίπεδο από τα συνταγματικά συστήματα των κρατών μελών όσο και στο επίπεδο της ΕΕ από τον Χάρτη των Θεμελιωδών Δικαιωμάτων της Ευρωπαϊκής Ένωσης.</a:t>
          </a:r>
        </a:p>
      </dgm:t>
    </dgm:pt>
    <dgm:pt modelId="{BBC61995-113D-4E3F-91BC-DCE6E60924CF}" type="parTrans" cxnId="{AB213119-93AA-4F1A-A803-39B081E80F37}">
      <dgm:prSet/>
      <dgm:spPr/>
      <dgm:t>
        <a:bodyPr/>
        <a:lstStyle/>
        <a:p>
          <a:endParaRPr lang="el-GR"/>
        </a:p>
      </dgm:t>
    </dgm:pt>
    <dgm:pt modelId="{3E129AB5-AACB-4002-A5E1-94A8B06BB7FC}" type="sibTrans" cxnId="{AB213119-93AA-4F1A-A803-39B081E80F37}">
      <dgm:prSet/>
      <dgm:spPr/>
      <dgm:t>
        <a:bodyPr/>
        <a:lstStyle/>
        <a:p>
          <a:endParaRPr lang="el-GR"/>
        </a:p>
      </dgm:t>
    </dgm:pt>
    <dgm:pt modelId="{166E4DF1-86D2-4367-95C5-ABBA253AA280}" type="pres">
      <dgm:prSet presAssocID="{9E87A46A-2FD1-42BE-9D93-E2BF8323DAB6}" presName="diagram" presStyleCnt="0">
        <dgm:presLayoutVars>
          <dgm:dir/>
          <dgm:resizeHandles val="exact"/>
        </dgm:presLayoutVars>
      </dgm:prSet>
      <dgm:spPr/>
    </dgm:pt>
    <dgm:pt modelId="{83D8299F-9D20-4E8B-91C0-777762CBD18C}" type="pres">
      <dgm:prSet presAssocID="{37F89CE3-24FA-4E8F-9D4D-71E20453F2A0}" presName="node" presStyleLbl="node1" presStyleIdx="0" presStyleCnt="2" custScaleX="312913" custScaleY="150881">
        <dgm:presLayoutVars>
          <dgm:bulletEnabled val="1"/>
        </dgm:presLayoutVars>
      </dgm:prSet>
      <dgm:spPr/>
    </dgm:pt>
    <dgm:pt modelId="{7C209003-3434-41DA-A385-24C9B0F69DF8}" type="pres">
      <dgm:prSet presAssocID="{5061F94B-6E74-4BE9-AF33-124846012E5F}" presName="sibTrans" presStyleCnt="0"/>
      <dgm:spPr/>
    </dgm:pt>
    <dgm:pt modelId="{B59769C7-18DC-43F4-8E98-37F45A7B45DF}" type="pres">
      <dgm:prSet presAssocID="{77169E0B-6F5A-42EB-B7FD-85EF16E39977}" presName="node" presStyleLbl="node1" presStyleIdx="1" presStyleCnt="2" custScaleX="347874" custScaleY="195251" custLinFactNeighborX="-957" custLinFactNeighborY="-25857">
        <dgm:presLayoutVars>
          <dgm:bulletEnabled val="1"/>
        </dgm:presLayoutVars>
      </dgm:prSet>
      <dgm:spPr/>
    </dgm:pt>
  </dgm:ptLst>
  <dgm:cxnLst>
    <dgm:cxn modelId="{AB213119-93AA-4F1A-A803-39B081E80F37}" srcId="{9E87A46A-2FD1-42BE-9D93-E2BF8323DAB6}" destId="{77169E0B-6F5A-42EB-B7FD-85EF16E39977}" srcOrd="1" destOrd="0" parTransId="{BBC61995-113D-4E3F-91BC-DCE6E60924CF}" sibTransId="{3E129AB5-AACB-4002-A5E1-94A8B06BB7FC}"/>
    <dgm:cxn modelId="{F30B9A29-3FDA-4A89-B77C-D7A404F6B2EA}" type="presOf" srcId="{37F89CE3-24FA-4E8F-9D4D-71E20453F2A0}" destId="{83D8299F-9D20-4E8B-91C0-777762CBD18C}" srcOrd="0" destOrd="0" presId="urn:microsoft.com/office/officeart/2005/8/layout/default"/>
    <dgm:cxn modelId="{9F21FAA2-0D83-45D2-BA22-9E7F68D58E2C}" type="presOf" srcId="{77169E0B-6F5A-42EB-B7FD-85EF16E39977}" destId="{B59769C7-18DC-43F4-8E98-37F45A7B45DF}" srcOrd="0" destOrd="0" presId="urn:microsoft.com/office/officeart/2005/8/layout/default"/>
    <dgm:cxn modelId="{AE75C1AA-CAC1-4C77-A046-73098D083C45}" srcId="{9E87A46A-2FD1-42BE-9D93-E2BF8323DAB6}" destId="{37F89CE3-24FA-4E8F-9D4D-71E20453F2A0}" srcOrd="0" destOrd="0" parTransId="{D1B861CD-A44C-48E4-B42E-CB73C2B70294}" sibTransId="{5061F94B-6E74-4BE9-AF33-124846012E5F}"/>
    <dgm:cxn modelId="{3A2674E6-7E0F-4C94-A2EC-9E601A31BC0F}" type="presOf" srcId="{9E87A46A-2FD1-42BE-9D93-E2BF8323DAB6}" destId="{166E4DF1-86D2-4367-95C5-ABBA253AA280}" srcOrd="0" destOrd="0" presId="urn:microsoft.com/office/officeart/2005/8/layout/default"/>
    <dgm:cxn modelId="{364F0D3C-410A-45E3-96FD-BF7B9990157D}" type="presParOf" srcId="{166E4DF1-86D2-4367-95C5-ABBA253AA280}" destId="{83D8299F-9D20-4E8B-91C0-777762CBD18C}" srcOrd="0" destOrd="0" presId="urn:microsoft.com/office/officeart/2005/8/layout/default"/>
    <dgm:cxn modelId="{DCC0D3AE-B676-4236-8C55-233F15D44BD0}" type="presParOf" srcId="{166E4DF1-86D2-4367-95C5-ABBA253AA280}" destId="{7C209003-3434-41DA-A385-24C9B0F69DF8}" srcOrd="1" destOrd="0" presId="urn:microsoft.com/office/officeart/2005/8/layout/default"/>
    <dgm:cxn modelId="{71078636-693A-4D37-A928-892D2102902B}" type="presParOf" srcId="{166E4DF1-86D2-4367-95C5-ABBA253AA280}" destId="{B59769C7-18DC-43F4-8E98-37F45A7B45D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533A9-E0A3-4263-8299-DA0ECD7E0A15}" type="doc">
      <dgm:prSet loTypeId="urn:microsoft.com/office/officeart/2005/8/layout/hList6" loCatId="list" qsTypeId="urn:microsoft.com/office/officeart/2005/8/quickstyle/simple1" qsCatId="simple" csTypeId="urn:microsoft.com/office/officeart/2005/8/colors/accent1_2" csCatId="accent1" phldr="1"/>
      <dgm:spPr/>
    </dgm:pt>
    <dgm:pt modelId="{B480EDC2-8DE9-470D-8E1F-57263DA8B04E}">
      <dgm:prSet custT="1"/>
      <dgm:spPr>
        <a:solidFill>
          <a:schemeClr val="accent5">
            <a:lumMod val="75000"/>
            <a:alpha val="37000"/>
          </a:schemeClr>
        </a:solidFill>
      </dgm:spPr>
      <dgm:t>
        <a:bodyPr/>
        <a:lstStyle/>
        <a:p>
          <a:pPr>
            <a:lnSpc>
              <a:spcPct val="110000"/>
            </a:lnSpc>
          </a:pPr>
          <a:r>
            <a:rPr lang="el-GR" sz="2400" b="1" dirty="0">
              <a:solidFill>
                <a:schemeClr val="accent1">
                  <a:lumMod val="50000"/>
                </a:schemeClr>
              </a:solidFill>
            </a:rPr>
            <a:t>Η αγορά έχει ως στόχο:</a:t>
          </a:r>
        </a:p>
      </dgm:t>
    </dgm:pt>
    <dgm:pt modelId="{BD455ED9-7717-40C1-AB69-376848DB4357}" type="parTrans" cxnId="{5FC841AF-60B8-4FEE-B183-04F55188953B}">
      <dgm:prSet/>
      <dgm:spPr/>
      <dgm:t>
        <a:bodyPr/>
        <a:lstStyle/>
        <a:p>
          <a:endParaRPr lang="el-GR"/>
        </a:p>
      </dgm:t>
    </dgm:pt>
    <dgm:pt modelId="{B990719C-E48C-4C91-B266-404D64962A61}" type="sibTrans" cxnId="{5FC841AF-60B8-4FEE-B183-04F55188953B}">
      <dgm:prSet custT="1"/>
      <dgm:spPr/>
      <dgm:t>
        <a:bodyPr/>
        <a:lstStyle/>
        <a:p>
          <a:endParaRPr lang="el-GR" sz="1800" dirty="0">
            <a:solidFill>
              <a:schemeClr val="accent1">
                <a:lumMod val="50000"/>
              </a:schemeClr>
            </a:solidFill>
          </a:endParaRPr>
        </a:p>
      </dgm:t>
    </dgm:pt>
    <dgm:pt modelId="{0ACB7B7A-AC02-4609-BE8B-076682133CA6}">
      <dgm:prSet phldrT="[Κείμενο]" custT="1"/>
      <dgm:spPr>
        <a:solidFill>
          <a:schemeClr val="accent5">
            <a:lumMod val="60000"/>
            <a:lumOff val="40000"/>
          </a:schemeClr>
        </a:solidFill>
      </dgm:spPr>
      <dgm:t>
        <a:bodyPr/>
        <a:lstStyle/>
        <a:p>
          <a:r>
            <a:rPr lang="el-GR" sz="2000" dirty="0">
              <a:solidFill>
                <a:schemeClr val="accent1">
                  <a:lumMod val="50000"/>
                </a:schemeClr>
              </a:solidFill>
            </a:rPr>
            <a:t>με σκοπό τη βελτίωση και την αποτελεσματικότητα της κατανομής των πόρων επιτρέποντας στα αγαθά και τους συντελεστές παραγωγής να μετακινούνται στην κατάλληλη περιοχή.</a:t>
          </a:r>
        </a:p>
      </dgm:t>
    </dgm:pt>
    <dgm:pt modelId="{11D6F77D-2435-4F1A-B9B3-D26C27887A9C}" type="parTrans" cxnId="{C84B646D-1D50-4F2A-B756-FDFCC237356D}">
      <dgm:prSet/>
      <dgm:spPr/>
      <dgm:t>
        <a:bodyPr/>
        <a:lstStyle/>
        <a:p>
          <a:endParaRPr lang="el-GR"/>
        </a:p>
      </dgm:t>
    </dgm:pt>
    <dgm:pt modelId="{4A5CD4F8-F6F7-406A-A252-57DB7A89100E}" type="sibTrans" cxnId="{C84B646D-1D50-4F2A-B756-FDFCC237356D}">
      <dgm:prSet/>
      <dgm:spPr/>
      <dgm:t>
        <a:bodyPr/>
        <a:lstStyle/>
        <a:p>
          <a:endParaRPr lang="el-GR"/>
        </a:p>
      </dgm:t>
    </dgm:pt>
    <dgm:pt modelId="{E49511EB-1C4E-4E67-9AEA-3E9E59EFE184}">
      <dgm:prSet custT="1"/>
      <dgm:spPr>
        <a:solidFill>
          <a:schemeClr val="accent5">
            <a:lumMod val="60000"/>
            <a:lumOff val="40000"/>
          </a:schemeClr>
        </a:solidFill>
      </dgm:spPr>
      <dgm:t>
        <a:bodyPr/>
        <a:lstStyle/>
        <a:p>
          <a:r>
            <a:rPr lang="el-GR" sz="2000" b="1" dirty="0">
              <a:solidFill>
                <a:schemeClr val="accent1">
                  <a:lumMod val="50000"/>
                </a:schemeClr>
              </a:solidFill>
            </a:rPr>
            <a:t>την αύξηση</a:t>
          </a:r>
          <a:endParaRPr lang="el-GR" sz="2000" dirty="0">
            <a:solidFill>
              <a:schemeClr val="accent1">
                <a:lumMod val="50000"/>
              </a:schemeClr>
            </a:solidFill>
          </a:endParaRPr>
        </a:p>
        <a:p>
          <a:r>
            <a:rPr lang="el-GR" sz="2000" dirty="0">
              <a:solidFill>
                <a:schemeClr val="accent1">
                  <a:lumMod val="50000"/>
                </a:schemeClr>
              </a:solidFill>
            </a:rPr>
            <a:t>- του ανταγωνισμού </a:t>
          </a:r>
        </a:p>
        <a:p>
          <a:r>
            <a:rPr lang="en-US" sz="2000" dirty="0">
              <a:solidFill>
                <a:schemeClr val="accent1">
                  <a:lumMod val="50000"/>
                </a:schemeClr>
              </a:solidFill>
            </a:rPr>
            <a:t>- </a:t>
          </a:r>
          <a:r>
            <a:rPr lang="el-GR" sz="2000" dirty="0">
              <a:solidFill>
                <a:schemeClr val="accent1">
                  <a:lumMod val="50000"/>
                </a:schemeClr>
              </a:solidFill>
            </a:rPr>
            <a:t>της εξειδίκευσης της εργασίας</a:t>
          </a:r>
        </a:p>
        <a:p>
          <a:r>
            <a:rPr lang="el-GR" sz="2000" dirty="0">
              <a:solidFill>
                <a:schemeClr val="accent1">
                  <a:lumMod val="50000"/>
                </a:schemeClr>
              </a:solidFill>
            </a:rPr>
            <a:t> </a:t>
          </a:r>
          <a:r>
            <a:rPr lang="en-US" sz="2000" dirty="0">
              <a:solidFill>
                <a:schemeClr val="accent1">
                  <a:lumMod val="50000"/>
                </a:schemeClr>
              </a:solidFill>
            </a:rPr>
            <a:t>-</a:t>
          </a:r>
          <a:r>
            <a:rPr lang="el-GR" sz="2000" dirty="0">
              <a:solidFill>
                <a:schemeClr val="accent1">
                  <a:lumMod val="50000"/>
                </a:schemeClr>
              </a:solidFill>
            </a:rPr>
            <a:t> των οικονομιών κλίμακας</a:t>
          </a:r>
        </a:p>
      </dgm:t>
    </dgm:pt>
    <dgm:pt modelId="{3D1DAC0E-DFE9-41E1-812B-2FE0324779EF}" type="parTrans" cxnId="{3B594117-DDB2-4647-8B13-741276A49BC2}">
      <dgm:prSet/>
      <dgm:spPr/>
      <dgm:t>
        <a:bodyPr/>
        <a:lstStyle/>
        <a:p>
          <a:endParaRPr lang="el-GR"/>
        </a:p>
      </dgm:t>
    </dgm:pt>
    <dgm:pt modelId="{1E5CD060-0F26-49F3-BD2B-32094FB30202}" type="sibTrans" cxnId="{3B594117-DDB2-4647-8B13-741276A49BC2}">
      <dgm:prSet custT="1"/>
      <dgm:spPr/>
    </dgm:pt>
    <dgm:pt modelId="{D1949B5E-20E6-47B5-A285-23BC03BABA89}" type="pres">
      <dgm:prSet presAssocID="{409533A9-E0A3-4263-8299-DA0ECD7E0A15}" presName="Name0" presStyleCnt="0">
        <dgm:presLayoutVars>
          <dgm:dir/>
          <dgm:resizeHandles val="exact"/>
        </dgm:presLayoutVars>
      </dgm:prSet>
      <dgm:spPr/>
    </dgm:pt>
    <dgm:pt modelId="{A7AE4CB9-B55F-4556-BD22-B948C81F1318}" type="pres">
      <dgm:prSet presAssocID="{B480EDC2-8DE9-470D-8E1F-57263DA8B04E}" presName="node" presStyleLbl="node1" presStyleIdx="0" presStyleCnt="3">
        <dgm:presLayoutVars>
          <dgm:bulletEnabled val="1"/>
        </dgm:presLayoutVars>
      </dgm:prSet>
      <dgm:spPr/>
    </dgm:pt>
    <dgm:pt modelId="{8BD42940-7EF9-4D9B-8F6A-2841A54A0369}" type="pres">
      <dgm:prSet presAssocID="{B990719C-E48C-4C91-B266-404D64962A61}" presName="sibTrans" presStyleCnt="0"/>
      <dgm:spPr/>
    </dgm:pt>
    <dgm:pt modelId="{34E305D9-7BFD-4B15-92E4-FD644651738A}" type="pres">
      <dgm:prSet presAssocID="{E49511EB-1C4E-4E67-9AEA-3E9E59EFE184}" presName="node" presStyleLbl="node1" presStyleIdx="1" presStyleCnt="3">
        <dgm:presLayoutVars>
          <dgm:bulletEnabled val="1"/>
        </dgm:presLayoutVars>
      </dgm:prSet>
      <dgm:spPr/>
    </dgm:pt>
    <dgm:pt modelId="{0685C116-F910-4ADC-B7B3-4C0887073E55}" type="pres">
      <dgm:prSet presAssocID="{1E5CD060-0F26-49F3-BD2B-32094FB30202}" presName="sibTrans" presStyleCnt="0"/>
      <dgm:spPr/>
    </dgm:pt>
    <dgm:pt modelId="{68C06F7B-D6D0-49A4-B711-34C38D8910BF}" type="pres">
      <dgm:prSet presAssocID="{0ACB7B7A-AC02-4609-BE8B-076682133CA6}" presName="node" presStyleLbl="node1" presStyleIdx="2" presStyleCnt="3">
        <dgm:presLayoutVars>
          <dgm:bulletEnabled val="1"/>
        </dgm:presLayoutVars>
      </dgm:prSet>
      <dgm:spPr/>
    </dgm:pt>
  </dgm:ptLst>
  <dgm:cxnLst>
    <dgm:cxn modelId="{3B594117-DDB2-4647-8B13-741276A49BC2}" srcId="{409533A9-E0A3-4263-8299-DA0ECD7E0A15}" destId="{E49511EB-1C4E-4E67-9AEA-3E9E59EFE184}" srcOrd="1" destOrd="0" parTransId="{3D1DAC0E-DFE9-41E1-812B-2FE0324779EF}" sibTransId="{1E5CD060-0F26-49F3-BD2B-32094FB30202}"/>
    <dgm:cxn modelId="{D508FB2C-66E0-4538-90BA-00CD96DC61DF}" type="presOf" srcId="{B480EDC2-8DE9-470D-8E1F-57263DA8B04E}" destId="{A7AE4CB9-B55F-4556-BD22-B948C81F1318}" srcOrd="0" destOrd="0" presId="urn:microsoft.com/office/officeart/2005/8/layout/hList6"/>
    <dgm:cxn modelId="{C84B646D-1D50-4F2A-B756-FDFCC237356D}" srcId="{409533A9-E0A3-4263-8299-DA0ECD7E0A15}" destId="{0ACB7B7A-AC02-4609-BE8B-076682133CA6}" srcOrd="2" destOrd="0" parTransId="{11D6F77D-2435-4F1A-B9B3-D26C27887A9C}" sibTransId="{4A5CD4F8-F6F7-406A-A252-57DB7A89100E}"/>
    <dgm:cxn modelId="{7402B459-3557-4E0A-94B8-08309EE7B4A3}" type="presOf" srcId="{409533A9-E0A3-4263-8299-DA0ECD7E0A15}" destId="{D1949B5E-20E6-47B5-A285-23BC03BABA89}" srcOrd="0" destOrd="0" presId="urn:microsoft.com/office/officeart/2005/8/layout/hList6"/>
    <dgm:cxn modelId="{177AFB79-756D-48B8-AE3D-748A5B704ECC}" type="presOf" srcId="{E49511EB-1C4E-4E67-9AEA-3E9E59EFE184}" destId="{34E305D9-7BFD-4B15-92E4-FD644651738A}" srcOrd="0" destOrd="0" presId="urn:microsoft.com/office/officeart/2005/8/layout/hList6"/>
    <dgm:cxn modelId="{FEC4F89A-3A30-4C97-A704-90FAA23EAE3C}" type="presOf" srcId="{0ACB7B7A-AC02-4609-BE8B-076682133CA6}" destId="{68C06F7B-D6D0-49A4-B711-34C38D8910BF}" srcOrd="0" destOrd="0" presId="urn:microsoft.com/office/officeart/2005/8/layout/hList6"/>
    <dgm:cxn modelId="{5FC841AF-60B8-4FEE-B183-04F55188953B}" srcId="{409533A9-E0A3-4263-8299-DA0ECD7E0A15}" destId="{B480EDC2-8DE9-470D-8E1F-57263DA8B04E}" srcOrd="0" destOrd="0" parTransId="{BD455ED9-7717-40C1-AB69-376848DB4357}" sibTransId="{B990719C-E48C-4C91-B266-404D64962A61}"/>
    <dgm:cxn modelId="{5E032534-CC97-43EF-BC7E-037DD87C68E7}" type="presParOf" srcId="{D1949B5E-20E6-47B5-A285-23BC03BABA89}" destId="{A7AE4CB9-B55F-4556-BD22-B948C81F1318}" srcOrd="0" destOrd="0" presId="urn:microsoft.com/office/officeart/2005/8/layout/hList6"/>
    <dgm:cxn modelId="{EC1939F1-265C-486E-A03C-EA252973AE6E}" type="presParOf" srcId="{D1949B5E-20E6-47B5-A285-23BC03BABA89}" destId="{8BD42940-7EF9-4D9B-8F6A-2841A54A0369}" srcOrd="1" destOrd="0" presId="urn:microsoft.com/office/officeart/2005/8/layout/hList6"/>
    <dgm:cxn modelId="{772075B9-C46D-486C-A54B-DF6065002B77}" type="presParOf" srcId="{D1949B5E-20E6-47B5-A285-23BC03BABA89}" destId="{34E305D9-7BFD-4B15-92E4-FD644651738A}" srcOrd="2" destOrd="0" presId="urn:microsoft.com/office/officeart/2005/8/layout/hList6"/>
    <dgm:cxn modelId="{79FA17A0-7B84-4EEC-A454-A1646CEBA234}" type="presParOf" srcId="{D1949B5E-20E6-47B5-A285-23BC03BABA89}" destId="{0685C116-F910-4ADC-B7B3-4C0887073E55}" srcOrd="3" destOrd="0" presId="urn:microsoft.com/office/officeart/2005/8/layout/hList6"/>
    <dgm:cxn modelId="{09C5FADF-532E-4EBC-94FA-05B28F6E40F1}" type="presParOf" srcId="{D1949B5E-20E6-47B5-A285-23BC03BABA89}" destId="{68C06F7B-D6D0-49A4-B711-34C38D8910B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DA348-661E-4073-9C5A-C466670151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21250C91-29C7-44E9-80A4-D67EA24A73D6}">
      <dgm:prSet phldrT="[Κείμενο]" custT="1"/>
      <dgm:spPr/>
      <dgm:t>
        <a:bodyPr/>
        <a:lstStyle/>
        <a:p>
          <a:r>
            <a:rPr lang="el-GR" sz="2400" dirty="0"/>
            <a:t>Οι «τέσσερις ελευθερίες» της ενιαίας αγοράς </a:t>
          </a:r>
        </a:p>
      </dgm:t>
    </dgm:pt>
    <dgm:pt modelId="{56646F86-B77C-40A3-A949-2D01C194F12E}" type="parTrans" cxnId="{BFDFAA89-89C5-4115-AC2A-500B7247998E}">
      <dgm:prSet/>
      <dgm:spPr/>
      <dgm:t>
        <a:bodyPr/>
        <a:lstStyle/>
        <a:p>
          <a:endParaRPr lang="el-GR"/>
        </a:p>
      </dgm:t>
    </dgm:pt>
    <dgm:pt modelId="{7D15196B-A956-481A-B6A7-34C94F87FAF2}" type="sibTrans" cxnId="{BFDFAA89-89C5-4115-AC2A-500B7247998E}">
      <dgm:prSet/>
      <dgm:spPr/>
      <dgm:t>
        <a:bodyPr/>
        <a:lstStyle/>
        <a:p>
          <a:endParaRPr lang="el-GR"/>
        </a:p>
      </dgm:t>
    </dgm:pt>
    <dgm:pt modelId="{61D779BF-996A-4A14-8A61-713C09C06C3B}">
      <dgm:prSet custT="1"/>
      <dgm:spPr/>
      <dgm:t>
        <a:bodyPr/>
        <a:lstStyle/>
        <a:p>
          <a:pPr>
            <a:lnSpc>
              <a:spcPct val="110000"/>
            </a:lnSpc>
          </a:pPr>
          <a:r>
            <a:rPr lang="el-GR" sz="2000" dirty="0"/>
            <a:t>Ελεύθερη κυκλοφορία κεφαλαίων</a:t>
          </a:r>
        </a:p>
      </dgm:t>
    </dgm:pt>
    <dgm:pt modelId="{30F44B01-6BDF-44ED-B632-DE8B9EA536DF}" type="parTrans" cxnId="{F35863E0-68A4-478E-AC03-1615C8ABC330}">
      <dgm:prSet/>
      <dgm:spPr/>
      <dgm:t>
        <a:bodyPr/>
        <a:lstStyle/>
        <a:p>
          <a:endParaRPr lang="el-GR"/>
        </a:p>
      </dgm:t>
    </dgm:pt>
    <dgm:pt modelId="{C4E583CF-5095-41AC-8E9D-EB5CFEA6D6F7}" type="sibTrans" cxnId="{F35863E0-68A4-478E-AC03-1615C8ABC330}">
      <dgm:prSet/>
      <dgm:spPr/>
      <dgm:t>
        <a:bodyPr/>
        <a:lstStyle/>
        <a:p>
          <a:endParaRPr lang="el-GR"/>
        </a:p>
      </dgm:t>
    </dgm:pt>
    <dgm:pt modelId="{A0A66EE9-E1D4-4A28-AEF7-3669B9986A73}">
      <dgm:prSet custT="1"/>
      <dgm:spPr/>
      <dgm:t>
        <a:bodyPr/>
        <a:lstStyle/>
        <a:p>
          <a:pPr>
            <a:lnSpc>
              <a:spcPct val="110000"/>
            </a:lnSpc>
          </a:pPr>
          <a:r>
            <a:rPr lang="en-US" sz="2000" dirty="0"/>
            <a:t>Ελευθερία εγκατάστασης και παροχής υπηρεσιών</a:t>
          </a:r>
          <a:endParaRPr lang="el-GR" sz="2000" dirty="0"/>
        </a:p>
      </dgm:t>
    </dgm:pt>
    <dgm:pt modelId="{431147CF-05ED-42D2-9E98-5509E31DF3BB}" type="parTrans" cxnId="{F7A8C39B-712E-4190-9D5B-8428C8D221AD}">
      <dgm:prSet/>
      <dgm:spPr/>
      <dgm:t>
        <a:bodyPr/>
        <a:lstStyle/>
        <a:p>
          <a:endParaRPr lang="el-GR"/>
        </a:p>
      </dgm:t>
    </dgm:pt>
    <dgm:pt modelId="{95BC565D-3ACE-42F3-98A9-010DBAC7895F}" type="sibTrans" cxnId="{F7A8C39B-712E-4190-9D5B-8428C8D221AD}">
      <dgm:prSet/>
      <dgm:spPr/>
      <dgm:t>
        <a:bodyPr/>
        <a:lstStyle/>
        <a:p>
          <a:endParaRPr lang="el-GR"/>
        </a:p>
      </dgm:t>
    </dgm:pt>
    <dgm:pt modelId="{A64E35C4-0B15-4FA1-93D1-21955481B2E8}">
      <dgm:prSet custT="1"/>
      <dgm:spPr/>
      <dgm:t>
        <a:bodyPr/>
        <a:lstStyle/>
        <a:p>
          <a:pPr>
            <a:lnSpc>
              <a:spcPct val="110000"/>
            </a:lnSpc>
          </a:pPr>
          <a:r>
            <a:rPr lang="en-US" sz="2000" dirty="0"/>
            <a:t>Ελεύθερη κυκλοφορία προσώπω</a:t>
          </a:r>
          <a:r>
            <a:rPr lang="el-GR" sz="2000" dirty="0"/>
            <a:t>ν</a:t>
          </a:r>
        </a:p>
      </dgm:t>
    </dgm:pt>
    <dgm:pt modelId="{79DB4ED8-1035-41C8-8380-50873ED1E7D8}" type="parTrans" cxnId="{5B4FFF5C-A684-4951-B151-CE7336685E6A}">
      <dgm:prSet/>
      <dgm:spPr/>
      <dgm:t>
        <a:bodyPr/>
        <a:lstStyle/>
        <a:p>
          <a:endParaRPr lang="el-GR"/>
        </a:p>
      </dgm:t>
    </dgm:pt>
    <dgm:pt modelId="{FEB878ED-3798-4A6D-B908-F1CA33472C34}" type="sibTrans" cxnId="{5B4FFF5C-A684-4951-B151-CE7336685E6A}">
      <dgm:prSet/>
      <dgm:spPr/>
      <dgm:t>
        <a:bodyPr/>
        <a:lstStyle/>
        <a:p>
          <a:endParaRPr lang="el-GR"/>
        </a:p>
      </dgm:t>
    </dgm:pt>
    <dgm:pt modelId="{8F55C174-B677-4824-881B-D662A6AB0E4E}">
      <dgm:prSet custT="1"/>
      <dgm:spPr/>
      <dgm:t>
        <a:bodyPr/>
        <a:lstStyle/>
        <a:p>
          <a:pPr algn="ctr">
            <a:lnSpc>
              <a:spcPct val="110000"/>
            </a:lnSpc>
          </a:pPr>
          <a:r>
            <a:rPr lang="el-GR" sz="2000" dirty="0"/>
            <a:t>Διαμονής, χωρίς να γίνεται αδικαιολόγητο βάρος για την κοινωνική πρόνοια</a:t>
          </a:r>
        </a:p>
      </dgm:t>
    </dgm:pt>
    <dgm:pt modelId="{83D9B4C4-FD72-428F-BA58-EA061F091962}" type="parTrans" cxnId="{6D83BEEE-118E-4699-B8E9-E695F0058D12}">
      <dgm:prSet/>
      <dgm:spPr/>
      <dgm:t>
        <a:bodyPr/>
        <a:lstStyle/>
        <a:p>
          <a:endParaRPr lang="el-GR"/>
        </a:p>
      </dgm:t>
    </dgm:pt>
    <dgm:pt modelId="{66A3D7B9-D758-400B-9A4A-B769352D30EB}" type="sibTrans" cxnId="{6D83BEEE-118E-4699-B8E9-E695F0058D12}">
      <dgm:prSet/>
      <dgm:spPr/>
      <dgm:t>
        <a:bodyPr/>
        <a:lstStyle/>
        <a:p>
          <a:endParaRPr lang="el-GR"/>
        </a:p>
      </dgm:t>
    </dgm:pt>
    <dgm:pt modelId="{672F6D48-A130-4C87-88F2-AD8027AFB16E}">
      <dgm:prSet custT="1"/>
      <dgm:spPr/>
      <dgm:t>
        <a:bodyPr/>
        <a:lstStyle/>
        <a:p>
          <a:pPr algn="ctr">
            <a:lnSpc>
              <a:spcPct val="110000"/>
            </a:lnSpc>
          </a:pPr>
          <a:r>
            <a:rPr lang="el-GR" sz="2000" dirty="0"/>
            <a:t>Ψήφος στις τοπικές και ευρωπαϊκές εκλογές </a:t>
          </a:r>
        </a:p>
      </dgm:t>
    </dgm:pt>
    <dgm:pt modelId="{3639C521-D480-4FBB-A851-AAD5138640B9}" type="parTrans" cxnId="{9ED430AD-C42B-4D27-8E24-C9547E9023C5}">
      <dgm:prSet/>
      <dgm:spPr/>
      <dgm:t>
        <a:bodyPr/>
        <a:lstStyle/>
        <a:p>
          <a:endParaRPr lang="el-GR"/>
        </a:p>
      </dgm:t>
    </dgm:pt>
    <dgm:pt modelId="{1116E724-3665-4718-8068-9D0014B7DBF1}" type="sibTrans" cxnId="{9ED430AD-C42B-4D27-8E24-C9547E9023C5}">
      <dgm:prSet/>
      <dgm:spPr/>
      <dgm:t>
        <a:bodyPr/>
        <a:lstStyle/>
        <a:p>
          <a:endParaRPr lang="el-GR"/>
        </a:p>
      </dgm:t>
    </dgm:pt>
    <dgm:pt modelId="{105F19E6-6297-4418-A109-71DD3C9E2FEA}">
      <dgm:prSet custT="1"/>
      <dgm:spPr/>
      <dgm:t>
        <a:bodyPr/>
        <a:lstStyle/>
        <a:p>
          <a:pPr algn="ctr">
            <a:lnSpc>
              <a:spcPct val="110000"/>
            </a:lnSpc>
          </a:pPr>
          <a:r>
            <a:rPr lang="el-GR" sz="2000" dirty="0"/>
            <a:t>Δικαίωμα ίσης μεταχείρισης με τους υπηκόους του κράτους</a:t>
          </a:r>
        </a:p>
      </dgm:t>
    </dgm:pt>
    <dgm:pt modelId="{02E535FC-A1FC-4C5C-AB22-43EDE009C292}" type="parTrans" cxnId="{5343914F-767F-4FCE-84B8-08628609F1E9}">
      <dgm:prSet/>
      <dgm:spPr/>
      <dgm:t>
        <a:bodyPr/>
        <a:lstStyle/>
        <a:p>
          <a:endParaRPr lang="el-GR"/>
        </a:p>
      </dgm:t>
    </dgm:pt>
    <dgm:pt modelId="{F8A3C211-BB1D-4B88-9818-7700529901CB}" type="sibTrans" cxnId="{5343914F-767F-4FCE-84B8-08628609F1E9}">
      <dgm:prSet/>
      <dgm:spPr/>
      <dgm:t>
        <a:bodyPr/>
        <a:lstStyle/>
        <a:p>
          <a:endParaRPr lang="el-GR"/>
        </a:p>
      </dgm:t>
    </dgm:pt>
    <dgm:pt modelId="{E3922800-8837-410B-ADB7-DB795CC10CE5}">
      <dgm:prSet phldrT="[Κείμενο]" custT="1"/>
      <dgm:spPr/>
      <dgm:t>
        <a:bodyPr/>
        <a:lstStyle/>
        <a:p>
          <a:pPr>
            <a:lnSpc>
              <a:spcPct val="110000"/>
            </a:lnSpc>
          </a:pPr>
          <a:r>
            <a:rPr lang="el-GR" sz="2000" dirty="0"/>
            <a:t>Ελεύθερη κυκλοφορία εμπορευμάτων</a:t>
          </a:r>
        </a:p>
      </dgm:t>
    </dgm:pt>
    <dgm:pt modelId="{D1E50A00-10CD-43E8-866A-963D3649FAE0}" type="parTrans" cxnId="{DFA8555D-E661-4326-B5F5-06D74CBFA4F0}">
      <dgm:prSet/>
      <dgm:spPr/>
      <dgm:t>
        <a:bodyPr/>
        <a:lstStyle/>
        <a:p>
          <a:endParaRPr lang="el-GR"/>
        </a:p>
      </dgm:t>
    </dgm:pt>
    <dgm:pt modelId="{6B2EBBF7-34B1-4E45-AB25-08D42E5DF17F}" type="sibTrans" cxnId="{DFA8555D-E661-4326-B5F5-06D74CBFA4F0}">
      <dgm:prSet/>
      <dgm:spPr/>
      <dgm:t>
        <a:bodyPr/>
        <a:lstStyle/>
        <a:p>
          <a:endParaRPr lang="el-GR"/>
        </a:p>
      </dgm:t>
    </dgm:pt>
    <dgm:pt modelId="{3B5C1EEF-15C7-4BF5-8FE6-792A5C3A9E5F}">
      <dgm:prSet custT="1"/>
      <dgm:spPr/>
      <dgm:t>
        <a:bodyPr/>
        <a:lstStyle/>
        <a:p>
          <a:pPr algn="ctr">
            <a:lnSpc>
              <a:spcPct val="110000"/>
            </a:lnSpc>
          </a:pPr>
          <a:r>
            <a:rPr lang="el-GR" sz="2000" dirty="0"/>
            <a:t>Εισόδου, αναχώρησης και επιστροφής, χωρίς αδικαιολόγητους περιορισμούς</a:t>
          </a:r>
        </a:p>
      </dgm:t>
    </dgm:pt>
    <dgm:pt modelId="{EB2B8209-4F58-433E-B0B7-5A85D8FFC8EA}" type="parTrans" cxnId="{A84C3E9E-64C7-4F43-9514-225C8CEF7792}">
      <dgm:prSet/>
      <dgm:spPr/>
      <dgm:t>
        <a:bodyPr/>
        <a:lstStyle/>
        <a:p>
          <a:endParaRPr lang="el-GR"/>
        </a:p>
      </dgm:t>
    </dgm:pt>
    <dgm:pt modelId="{B82E2279-79C0-4EA6-BF03-C7630ED095F7}" type="sibTrans" cxnId="{A84C3E9E-64C7-4F43-9514-225C8CEF7792}">
      <dgm:prSet/>
      <dgm:spPr/>
      <dgm:t>
        <a:bodyPr/>
        <a:lstStyle/>
        <a:p>
          <a:endParaRPr lang="el-GR"/>
        </a:p>
      </dgm:t>
    </dgm:pt>
    <dgm:pt modelId="{907D34E4-DE3E-408A-AF38-2419E9B54A93}">
      <dgm:prSet custT="1"/>
      <dgm:spPr/>
      <dgm:t>
        <a:bodyPr/>
        <a:lstStyle/>
        <a:p>
          <a:r>
            <a:rPr lang="el-GR" sz="2000" dirty="0"/>
            <a:t>Ενεργοποιούνται τέσσερις κύριες ομάδες δικαιωμάτων</a:t>
          </a:r>
        </a:p>
      </dgm:t>
    </dgm:pt>
    <dgm:pt modelId="{E3E36D78-ACB7-455D-86C8-2D55EAFA05BF}" type="parTrans" cxnId="{2019388B-2B5F-4A12-BDA0-85C1D06ACD20}">
      <dgm:prSet/>
      <dgm:spPr/>
      <dgm:t>
        <a:bodyPr/>
        <a:lstStyle/>
        <a:p>
          <a:endParaRPr lang="el-GR"/>
        </a:p>
      </dgm:t>
    </dgm:pt>
    <dgm:pt modelId="{A6C40E33-019A-44E8-8847-9BE1081D4983}" type="sibTrans" cxnId="{2019388B-2B5F-4A12-BDA0-85C1D06ACD20}">
      <dgm:prSet/>
      <dgm:spPr/>
      <dgm:t>
        <a:bodyPr/>
        <a:lstStyle/>
        <a:p>
          <a:endParaRPr lang="el-GR"/>
        </a:p>
      </dgm:t>
    </dgm:pt>
    <dgm:pt modelId="{880B4788-BAFA-4260-958B-70364F05FCB0}">
      <dgm:prSet custT="1"/>
      <dgm:spPr>
        <a:noFill/>
        <a:ln>
          <a:noFill/>
        </a:ln>
      </dgm:spPr>
      <dgm:t>
        <a:bodyPr/>
        <a:lstStyle/>
        <a:p>
          <a:endParaRPr lang="el-GR" sz="2800" dirty="0"/>
        </a:p>
      </dgm:t>
    </dgm:pt>
    <dgm:pt modelId="{3ACEAD32-ACD5-4B3D-B95B-CDD9B7BD7320}" type="sibTrans" cxnId="{6039A7A4-4B5C-4E84-A21A-F5ABFB2A7B68}">
      <dgm:prSet/>
      <dgm:spPr/>
      <dgm:t>
        <a:bodyPr/>
        <a:lstStyle/>
        <a:p>
          <a:endParaRPr lang="el-GR"/>
        </a:p>
      </dgm:t>
    </dgm:pt>
    <dgm:pt modelId="{4B1CCCEB-1F6E-4CF2-BB0D-31A84EDEA0B7}" type="parTrans" cxnId="{6039A7A4-4B5C-4E84-A21A-F5ABFB2A7B68}">
      <dgm:prSet/>
      <dgm:spPr/>
      <dgm:t>
        <a:bodyPr/>
        <a:lstStyle/>
        <a:p>
          <a:endParaRPr lang="el-GR"/>
        </a:p>
      </dgm:t>
    </dgm:pt>
    <dgm:pt modelId="{45353583-F000-4320-868A-7E231C216425}" type="pres">
      <dgm:prSet presAssocID="{39FDA348-661E-4073-9C5A-C4666701519A}" presName="Name0" presStyleCnt="0">
        <dgm:presLayoutVars>
          <dgm:dir/>
          <dgm:animLvl val="lvl"/>
          <dgm:resizeHandles/>
        </dgm:presLayoutVars>
      </dgm:prSet>
      <dgm:spPr/>
    </dgm:pt>
    <dgm:pt modelId="{F93B4C48-C690-4C8E-9645-943236E6BBFF}" type="pres">
      <dgm:prSet presAssocID="{21250C91-29C7-44E9-80A4-D67EA24A73D6}" presName="linNode" presStyleCnt="0"/>
      <dgm:spPr/>
    </dgm:pt>
    <dgm:pt modelId="{F3C346AD-FC38-4CBF-9D08-E3518E3ABEE9}" type="pres">
      <dgm:prSet presAssocID="{21250C91-29C7-44E9-80A4-D67EA24A73D6}" presName="parentShp" presStyleLbl="node1" presStyleIdx="0" presStyleCnt="3" custScaleX="94969" custScaleY="193105">
        <dgm:presLayoutVars>
          <dgm:bulletEnabled val="1"/>
        </dgm:presLayoutVars>
      </dgm:prSet>
      <dgm:spPr>
        <a:prstGeom prst="rightArrow">
          <a:avLst/>
        </a:prstGeom>
      </dgm:spPr>
    </dgm:pt>
    <dgm:pt modelId="{4E697AB9-6376-49AC-9DBD-360E967AFBD5}" type="pres">
      <dgm:prSet presAssocID="{21250C91-29C7-44E9-80A4-D67EA24A73D6}" presName="childShp" presStyleLbl="bgAccFollowNode1" presStyleIdx="0" presStyleCnt="3" custScaleX="117731" custScaleY="179745">
        <dgm:presLayoutVars>
          <dgm:bulletEnabled val="1"/>
        </dgm:presLayoutVars>
      </dgm:prSet>
      <dgm:spPr>
        <a:prstGeom prst="flowChartAlternateProcess">
          <a:avLst/>
        </a:prstGeom>
      </dgm:spPr>
    </dgm:pt>
    <dgm:pt modelId="{AC41C6B4-A05B-4CAD-9405-36EE744DF05C}" type="pres">
      <dgm:prSet presAssocID="{7D15196B-A956-481A-B6A7-34C94F87FAF2}" presName="spacing" presStyleCnt="0"/>
      <dgm:spPr/>
    </dgm:pt>
    <dgm:pt modelId="{77B4345E-3A16-4435-9955-40D8520DADC8}" type="pres">
      <dgm:prSet presAssocID="{880B4788-BAFA-4260-958B-70364F05FCB0}" presName="linNode" presStyleCnt="0"/>
      <dgm:spPr/>
    </dgm:pt>
    <dgm:pt modelId="{86E59445-43F6-4A45-B375-E1BF0A03E8F6}" type="pres">
      <dgm:prSet presAssocID="{880B4788-BAFA-4260-958B-70364F05FCB0}" presName="parentShp" presStyleLbl="node1" presStyleIdx="1" presStyleCnt="3" custAng="10800000" custFlipVert="0" custFlipHor="0" custScaleX="40592" custScaleY="14873" custLinFactX="400000" custLinFactY="33347" custLinFactNeighborX="425990" custLinFactNeighborY="100000">
        <dgm:presLayoutVars>
          <dgm:bulletEnabled val="1"/>
        </dgm:presLayoutVars>
      </dgm:prSet>
      <dgm:spPr>
        <a:prstGeom prst="downArrow">
          <a:avLst/>
        </a:prstGeom>
      </dgm:spPr>
    </dgm:pt>
    <dgm:pt modelId="{9CA280BE-20E9-470A-8870-9C39BC4A871A}" type="pres">
      <dgm:prSet presAssocID="{880B4788-BAFA-4260-958B-70364F05FCB0}" presName="childShp" presStyleLbl="bgAccFollowNode1" presStyleIdx="1" presStyleCnt="3" custScaleX="767041" custScaleY="222756" custLinFactY="1409" custLinFactNeighborX="-11501" custLinFactNeighborY="100000">
        <dgm:presLayoutVars>
          <dgm:bulletEnabled val="1"/>
        </dgm:presLayoutVars>
      </dgm:prSet>
      <dgm:spPr>
        <a:prstGeom prst="flowChartAlternateProcess">
          <a:avLst/>
        </a:prstGeom>
      </dgm:spPr>
    </dgm:pt>
    <dgm:pt modelId="{158B9C30-3F10-4EC2-A1AE-5892B08A2A3E}" type="pres">
      <dgm:prSet presAssocID="{3ACEAD32-ACD5-4B3D-B95B-CDD9B7BD7320}" presName="spacing" presStyleCnt="0"/>
      <dgm:spPr/>
    </dgm:pt>
    <dgm:pt modelId="{332DDCA9-3513-40A3-9D20-BE4F3BF07E79}" type="pres">
      <dgm:prSet presAssocID="{907D34E4-DE3E-408A-AF38-2419E9B54A93}" presName="linNode" presStyleCnt="0"/>
      <dgm:spPr/>
    </dgm:pt>
    <dgm:pt modelId="{6E687EE1-9F40-4723-8103-8186DAF593C3}" type="pres">
      <dgm:prSet presAssocID="{907D34E4-DE3E-408A-AF38-2419E9B54A93}" presName="parentShp" presStyleLbl="node1" presStyleIdx="2" presStyleCnt="3" custScaleX="133293" custScaleY="106679" custLinFactY="-100000" custLinFactNeighborX="5547" custLinFactNeighborY="-137688">
        <dgm:presLayoutVars>
          <dgm:bulletEnabled val="1"/>
        </dgm:presLayoutVars>
      </dgm:prSet>
      <dgm:spPr>
        <a:prstGeom prst="flowChartOffpageConnector">
          <a:avLst/>
        </a:prstGeom>
      </dgm:spPr>
    </dgm:pt>
    <dgm:pt modelId="{0239152F-7717-42C3-8039-9E9F18AC1B36}" type="pres">
      <dgm:prSet presAssocID="{907D34E4-DE3E-408A-AF38-2419E9B54A93}" presName="childShp" presStyleLbl="bgAccFollowNode1" presStyleIdx="2" presStyleCnt="3" custFlipHor="1" custScaleX="6337" custLinFactNeighborX="1240" custLinFactNeighborY="1034">
        <dgm:presLayoutVars>
          <dgm:bulletEnabled val="1"/>
        </dgm:presLayoutVars>
      </dgm:prSet>
      <dgm:spPr>
        <a:noFill/>
        <a:ln>
          <a:noFill/>
        </a:ln>
      </dgm:spPr>
    </dgm:pt>
  </dgm:ptLst>
  <dgm:cxnLst>
    <dgm:cxn modelId="{3AC01F40-0CF5-4A68-A6DA-81AF5ECE4A35}" type="presOf" srcId="{880B4788-BAFA-4260-958B-70364F05FCB0}" destId="{86E59445-43F6-4A45-B375-E1BF0A03E8F6}" srcOrd="0" destOrd="0" presId="urn:microsoft.com/office/officeart/2005/8/layout/vList6"/>
    <dgm:cxn modelId="{5B4FFF5C-A684-4951-B151-CE7336685E6A}" srcId="{21250C91-29C7-44E9-80A4-D67EA24A73D6}" destId="{A64E35C4-0B15-4FA1-93D1-21955481B2E8}" srcOrd="3" destOrd="0" parTransId="{79DB4ED8-1035-41C8-8380-50873ED1E7D8}" sibTransId="{FEB878ED-3798-4A6D-B908-F1CA33472C34}"/>
    <dgm:cxn modelId="{DFA8555D-E661-4326-B5F5-06D74CBFA4F0}" srcId="{21250C91-29C7-44E9-80A4-D67EA24A73D6}" destId="{E3922800-8837-410B-ADB7-DB795CC10CE5}" srcOrd="0" destOrd="0" parTransId="{D1E50A00-10CD-43E8-866A-963D3649FAE0}" sibTransId="{6B2EBBF7-34B1-4E45-AB25-08D42E5DF17F}"/>
    <dgm:cxn modelId="{13A84561-AEF4-4D27-9B77-111B1C27AABC}" type="presOf" srcId="{105F19E6-6297-4418-A109-71DD3C9E2FEA}" destId="{9CA280BE-20E9-470A-8870-9C39BC4A871A}" srcOrd="0" destOrd="3" presId="urn:microsoft.com/office/officeart/2005/8/layout/vList6"/>
    <dgm:cxn modelId="{1E2B0F4A-31B1-4FF1-93FA-FBABFF9A943D}" type="presOf" srcId="{A64E35C4-0B15-4FA1-93D1-21955481B2E8}" destId="{4E697AB9-6376-49AC-9DBD-360E967AFBD5}" srcOrd="0" destOrd="3" presId="urn:microsoft.com/office/officeart/2005/8/layout/vList6"/>
    <dgm:cxn modelId="{E1CC106A-81C2-4C10-B15F-49EBDDA9E0E2}" type="presOf" srcId="{907D34E4-DE3E-408A-AF38-2419E9B54A93}" destId="{6E687EE1-9F40-4723-8103-8186DAF593C3}" srcOrd="0" destOrd="0" presId="urn:microsoft.com/office/officeart/2005/8/layout/vList6"/>
    <dgm:cxn modelId="{5343914F-767F-4FCE-84B8-08628609F1E9}" srcId="{880B4788-BAFA-4260-958B-70364F05FCB0}" destId="{105F19E6-6297-4418-A109-71DD3C9E2FEA}" srcOrd="3" destOrd="0" parTransId="{02E535FC-A1FC-4C5C-AB22-43EDE009C292}" sibTransId="{F8A3C211-BB1D-4B88-9818-7700529901CB}"/>
    <dgm:cxn modelId="{FF9F015A-A6CA-44AB-B92B-22E406671D00}" type="presOf" srcId="{61D779BF-996A-4A14-8A61-713C09C06C3B}" destId="{4E697AB9-6376-49AC-9DBD-360E967AFBD5}" srcOrd="0" destOrd="1" presId="urn:microsoft.com/office/officeart/2005/8/layout/vList6"/>
    <dgm:cxn modelId="{943E3681-6C63-46C6-B859-7E0A32122523}" type="presOf" srcId="{672F6D48-A130-4C87-88F2-AD8027AFB16E}" destId="{9CA280BE-20E9-470A-8870-9C39BC4A871A}" srcOrd="0" destOrd="2" presId="urn:microsoft.com/office/officeart/2005/8/layout/vList6"/>
    <dgm:cxn modelId="{BFDFAA89-89C5-4115-AC2A-500B7247998E}" srcId="{39FDA348-661E-4073-9C5A-C4666701519A}" destId="{21250C91-29C7-44E9-80A4-D67EA24A73D6}" srcOrd="0" destOrd="0" parTransId="{56646F86-B77C-40A3-A949-2D01C194F12E}" sibTransId="{7D15196B-A956-481A-B6A7-34C94F87FAF2}"/>
    <dgm:cxn modelId="{2019388B-2B5F-4A12-BDA0-85C1D06ACD20}" srcId="{39FDA348-661E-4073-9C5A-C4666701519A}" destId="{907D34E4-DE3E-408A-AF38-2419E9B54A93}" srcOrd="2" destOrd="0" parTransId="{E3E36D78-ACB7-455D-86C8-2D55EAFA05BF}" sibTransId="{A6C40E33-019A-44E8-8847-9BE1081D4983}"/>
    <dgm:cxn modelId="{7E0E1191-8D21-4203-91F0-0304B5E332F0}" type="presOf" srcId="{21250C91-29C7-44E9-80A4-D67EA24A73D6}" destId="{F3C346AD-FC38-4CBF-9D08-E3518E3ABEE9}" srcOrd="0" destOrd="0" presId="urn:microsoft.com/office/officeart/2005/8/layout/vList6"/>
    <dgm:cxn modelId="{F7A8C39B-712E-4190-9D5B-8428C8D221AD}" srcId="{21250C91-29C7-44E9-80A4-D67EA24A73D6}" destId="{A0A66EE9-E1D4-4A28-AEF7-3669B9986A73}" srcOrd="2" destOrd="0" parTransId="{431147CF-05ED-42D2-9E98-5509E31DF3BB}" sibTransId="{95BC565D-3ACE-42F3-98A9-010DBAC7895F}"/>
    <dgm:cxn modelId="{A84C3E9E-64C7-4F43-9514-225C8CEF7792}" srcId="{880B4788-BAFA-4260-958B-70364F05FCB0}" destId="{3B5C1EEF-15C7-4BF5-8FE6-792A5C3A9E5F}" srcOrd="0" destOrd="0" parTransId="{EB2B8209-4F58-433E-B0B7-5A85D8FFC8EA}" sibTransId="{B82E2279-79C0-4EA6-BF03-C7630ED095F7}"/>
    <dgm:cxn modelId="{755C679E-2A9F-4124-93AA-7CE6E499E480}" type="presOf" srcId="{E3922800-8837-410B-ADB7-DB795CC10CE5}" destId="{4E697AB9-6376-49AC-9DBD-360E967AFBD5}" srcOrd="0" destOrd="0" presId="urn:microsoft.com/office/officeart/2005/8/layout/vList6"/>
    <dgm:cxn modelId="{60144DA2-9971-4C7A-8520-8137F18AF47E}" type="presOf" srcId="{39FDA348-661E-4073-9C5A-C4666701519A}" destId="{45353583-F000-4320-868A-7E231C216425}" srcOrd="0" destOrd="0" presId="urn:microsoft.com/office/officeart/2005/8/layout/vList6"/>
    <dgm:cxn modelId="{6039A7A4-4B5C-4E84-A21A-F5ABFB2A7B68}" srcId="{39FDA348-661E-4073-9C5A-C4666701519A}" destId="{880B4788-BAFA-4260-958B-70364F05FCB0}" srcOrd="1" destOrd="0" parTransId="{4B1CCCEB-1F6E-4CF2-BB0D-31A84EDEA0B7}" sibTransId="{3ACEAD32-ACD5-4B3D-B95B-CDD9B7BD7320}"/>
    <dgm:cxn modelId="{9ED430AD-C42B-4D27-8E24-C9547E9023C5}" srcId="{880B4788-BAFA-4260-958B-70364F05FCB0}" destId="{672F6D48-A130-4C87-88F2-AD8027AFB16E}" srcOrd="2" destOrd="0" parTransId="{3639C521-D480-4FBB-A851-AAD5138640B9}" sibTransId="{1116E724-3665-4718-8068-9D0014B7DBF1}"/>
    <dgm:cxn modelId="{85D96EB0-29C4-49C6-A3D4-697FB002A3C1}" type="presOf" srcId="{3B5C1EEF-15C7-4BF5-8FE6-792A5C3A9E5F}" destId="{9CA280BE-20E9-470A-8870-9C39BC4A871A}" srcOrd="0" destOrd="0" presId="urn:microsoft.com/office/officeart/2005/8/layout/vList6"/>
    <dgm:cxn modelId="{54BE3CCC-7811-4D5E-B1BA-04519A1F977D}" type="presOf" srcId="{A0A66EE9-E1D4-4A28-AEF7-3669B9986A73}" destId="{4E697AB9-6376-49AC-9DBD-360E967AFBD5}" srcOrd="0" destOrd="2" presId="urn:microsoft.com/office/officeart/2005/8/layout/vList6"/>
    <dgm:cxn modelId="{F35863E0-68A4-478E-AC03-1615C8ABC330}" srcId="{21250C91-29C7-44E9-80A4-D67EA24A73D6}" destId="{61D779BF-996A-4A14-8A61-713C09C06C3B}" srcOrd="1" destOrd="0" parTransId="{30F44B01-6BDF-44ED-B632-DE8B9EA536DF}" sibTransId="{C4E583CF-5095-41AC-8E9D-EB5CFEA6D6F7}"/>
    <dgm:cxn modelId="{6D83BEEE-118E-4699-B8E9-E695F0058D12}" srcId="{880B4788-BAFA-4260-958B-70364F05FCB0}" destId="{8F55C174-B677-4824-881B-D662A6AB0E4E}" srcOrd="1" destOrd="0" parTransId="{83D9B4C4-FD72-428F-BA58-EA061F091962}" sibTransId="{66A3D7B9-D758-400B-9A4A-B769352D30EB}"/>
    <dgm:cxn modelId="{9EC033FE-2D6D-4257-B776-F72BD7604AEC}" type="presOf" srcId="{8F55C174-B677-4824-881B-D662A6AB0E4E}" destId="{9CA280BE-20E9-470A-8870-9C39BC4A871A}" srcOrd="0" destOrd="1" presId="urn:microsoft.com/office/officeart/2005/8/layout/vList6"/>
    <dgm:cxn modelId="{F4F290C4-74C8-4841-BA46-5B47C4EC0B3D}" type="presParOf" srcId="{45353583-F000-4320-868A-7E231C216425}" destId="{F93B4C48-C690-4C8E-9645-943236E6BBFF}" srcOrd="0" destOrd="0" presId="urn:microsoft.com/office/officeart/2005/8/layout/vList6"/>
    <dgm:cxn modelId="{368DDD6A-35A4-4B2A-8DF6-6E3A1C988234}" type="presParOf" srcId="{F93B4C48-C690-4C8E-9645-943236E6BBFF}" destId="{F3C346AD-FC38-4CBF-9D08-E3518E3ABEE9}" srcOrd="0" destOrd="0" presId="urn:microsoft.com/office/officeart/2005/8/layout/vList6"/>
    <dgm:cxn modelId="{61B47889-207C-4954-960A-ABC3D819B45E}" type="presParOf" srcId="{F93B4C48-C690-4C8E-9645-943236E6BBFF}" destId="{4E697AB9-6376-49AC-9DBD-360E967AFBD5}" srcOrd="1" destOrd="0" presId="urn:microsoft.com/office/officeart/2005/8/layout/vList6"/>
    <dgm:cxn modelId="{335A267F-29E6-4677-8704-B2E074D3A9FC}" type="presParOf" srcId="{45353583-F000-4320-868A-7E231C216425}" destId="{AC41C6B4-A05B-4CAD-9405-36EE744DF05C}" srcOrd="1" destOrd="0" presId="urn:microsoft.com/office/officeart/2005/8/layout/vList6"/>
    <dgm:cxn modelId="{B957CC05-0F56-42A2-9995-B09103A3A146}" type="presParOf" srcId="{45353583-F000-4320-868A-7E231C216425}" destId="{77B4345E-3A16-4435-9955-40D8520DADC8}" srcOrd="2" destOrd="0" presId="urn:microsoft.com/office/officeart/2005/8/layout/vList6"/>
    <dgm:cxn modelId="{72BC58E3-AB02-4826-9527-5D6E6DAF2D38}" type="presParOf" srcId="{77B4345E-3A16-4435-9955-40D8520DADC8}" destId="{86E59445-43F6-4A45-B375-E1BF0A03E8F6}" srcOrd="0" destOrd="0" presId="urn:microsoft.com/office/officeart/2005/8/layout/vList6"/>
    <dgm:cxn modelId="{ED60D594-F209-441D-A615-B6270B71F5E6}" type="presParOf" srcId="{77B4345E-3A16-4435-9955-40D8520DADC8}" destId="{9CA280BE-20E9-470A-8870-9C39BC4A871A}" srcOrd="1" destOrd="0" presId="urn:microsoft.com/office/officeart/2005/8/layout/vList6"/>
    <dgm:cxn modelId="{B0FBAE78-6EA1-4C3A-B5A5-015B309826B7}" type="presParOf" srcId="{45353583-F000-4320-868A-7E231C216425}" destId="{158B9C30-3F10-4EC2-A1AE-5892B08A2A3E}" srcOrd="3" destOrd="0" presId="urn:microsoft.com/office/officeart/2005/8/layout/vList6"/>
    <dgm:cxn modelId="{73622606-5B12-4E6D-B2B2-D08DB1F4534E}" type="presParOf" srcId="{45353583-F000-4320-868A-7E231C216425}" destId="{332DDCA9-3513-40A3-9D20-BE4F3BF07E79}" srcOrd="4" destOrd="0" presId="urn:microsoft.com/office/officeart/2005/8/layout/vList6"/>
    <dgm:cxn modelId="{87D0F169-9799-438E-8B26-FCCDC7D8C25B}" type="presParOf" srcId="{332DDCA9-3513-40A3-9D20-BE4F3BF07E79}" destId="{6E687EE1-9F40-4723-8103-8186DAF593C3}" srcOrd="0" destOrd="0" presId="urn:microsoft.com/office/officeart/2005/8/layout/vList6"/>
    <dgm:cxn modelId="{3FD74249-3AFA-44E6-A2C1-206262B99393}" type="presParOf" srcId="{332DDCA9-3513-40A3-9D20-BE4F3BF07E79}" destId="{0239152F-7717-42C3-8039-9E9F18AC1B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4CEA11-74B5-4B96-BA58-D718BEBFC76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7C18C2A9-83C0-4DFC-9437-76EAFA04ABF5}">
      <dgm:prSet phldrT="[Κείμενο]" custT="1"/>
      <dgm:spPr>
        <a:solidFill>
          <a:schemeClr val="accent2">
            <a:lumMod val="40000"/>
            <a:lumOff val="60000"/>
          </a:schemeClr>
        </a:solidFill>
      </dgm:spPr>
      <dgm:t>
        <a:bodyPr/>
        <a:lstStyle/>
        <a:p>
          <a:pPr marL="0" indent="0" algn="just" defTabSz="985838">
            <a:tabLst/>
          </a:pPr>
          <a:r>
            <a:rPr lang="el-GR" sz="2000" b="0" i="0" dirty="0">
              <a:solidFill>
                <a:schemeClr val="bg2">
                  <a:lumMod val="50000"/>
                </a:schemeClr>
              </a:solidFill>
            </a:rPr>
            <a:t>Κάθε κράτος μέλος εξασφαλίζει την εφαρμογή της αρχής της ισότητας της αμοιβής μεταξύ ανδρών και γυναικών για όμοια εργασία ή για εργασία της αυτής αξίας. </a:t>
          </a:r>
        </a:p>
        <a:p>
          <a:pPr marL="0" indent="0" algn="just" defTabSz="985838">
            <a:tabLst/>
          </a:pPr>
          <a:r>
            <a:rPr lang="el-GR" sz="2000" b="0" i="0" dirty="0">
              <a:solidFill>
                <a:schemeClr val="bg2">
                  <a:lumMod val="50000"/>
                </a:schemeClr>
              </a:solidFill>
            </a:rPr>
            <a:t>Η ισότητα αμοιβής, χωρίς διακρίσεις φύλου, συνεπάγεται ότι:</a:t>
          </a:r>
          <a:endParaRPr lang="el-GR" sz="2000" dirty="0">
            <a:solidFill>
              <a:schemeClr val="bg2">
                <a:lumMod val="50000"/>
              </a:schemeClr>
            </a:solidFill>
          </a:endParaRPr>
        </a:p>
      </dgm:t>
    </dgm:pt>
    <dgm:pt modelId="{F4BFD94B-7375-408C-B148-C86050E737A3}" type="parTrans" cxnId="{08F9BE0E-78B8-423C-9353-583AB656BBBB}">
      <dgm:prSet/>
      <dgm:spPr/>
      <dgm:t>
        <a:bodyPr/>
        <a:lstStyle/>
        <a:p>
          <a:endParaRPr lang="el-GR"/>
        </a:p>
      </dgm:t>
    </dgm:pt>
    <dgm:pt modelId="{A25DBC68-2A5F-4E4C-855E-B2D2A44468D2}" type="sibTrans" cxnId="{08F9BE0E-78B8-423C-9353-583AB656BBBB}">
      <dgm:prSet/>
      <dgm:spPr>
        <a:solidFill>
          <a:schemeClr val="accent1">
            <a:alpha val="90000"/>
          </a:schemeClr>
        </a:solidFill>
      </dgm:spPr>
      <dgm:t>
        <a:bodyPr/>
        <a:lstStyle/>
        <a:p>
          <a:endParaRPr lang="el-GR"/>
        </a:p>
      </dgm:t>
    </dgm:pt>
    <dgm:pt modelId="{B85E987F-C208-44A9-8397-795D436916E6}">
      <dgm:prSet phldrT="[Κείμενο]" custT="1"/>
      <dgm:spPr>
        <a:solidFill>
          <a:schemeClr val="accent2">
            <a:lumMod val="40000"/>
            <a:lumOff val="60000"/>
          </a:schemeClr>
        </a:solidFill>
      </dgm:spPr>
      <dgm:t>
        <a:bodyPr/>
        <a:lstStyle/>
        <a:p>
          <a:pPr algn="just"/>
          <a:r>
            <a:rPr lang="el-GR" sz="2000" b="0" i="0" dirty="0">
              <a:solidFill>
                <a:schemeClr val="bg2">
                  <a:lumMod val="50000"/>
                </a:schemeClr>
              </a:solidFill>
            </a:rPr>
            <a:t>η αμοιβή που παρέχεται για όμοια εργασία που αμείβεται κατ’ αποκοπή καθορίζεται με βάση την ίδια μονάδα μετρήσεως</a:t>
          </a:r>
          <a:endParaRPr lang="el-GR" sz="2000" dirty="0">
            <a:solidFill>
              <a:schemeClr val="bg2">
                <a:lumMod val="50000"/>
              </a:schemeClr>
            </a:solidFill>
          </a:endParaRPr>
        </a:p>
      </dgm:t>
    </dgm:pt>
    <dgm:pt modelId="{F118D867-415C-408C-9A8D-167545490C3B}" type="parTrans" cxnId="{EE4C074F-B0C7-453F-A613-BF63F4DA5F7A}">
      <dgm:prSet/>
      <dgm:spPr/>
      <dgm:t>
        <a:bodyPr/>
        <a:lstStyle/>
        <a:p>
          <a:endParaRPr lang="el-GR"/>
        </a:p>
      </dgm:t>
    </dgm:pt>
    <dgm:pt modelId="{9B83584E-F335-4BA1-89D2-3C4CFA2F46C6}" type="sibTrans" cxnId="{EE4C074F-B0C7-453F-A613-BF63F4DA5F7A}">
      <dgm:prSet/>
      <dgm:spPr>
        <a:solidFill>
          <a:schemeClr val="bg2">
            <a:alpha val="90000"/>
          </a:schemeClr>
        </a:solidFill>
      </dgm:spPr>
      <dgm:t>
        <a:bodyPr/>
        <a:lstStyle/>
        <a:p>
          <a:endParaRPr lang="el-GR"/>
        </a:p>
      </dgm:t>
    </dgm:pt>
    <dgm:pt modelId="{C724A6FF-E611-4E11-801D-B2E71AAC29E1}">
      <dgm:prSet phldrT="[Κείμενο]" custT="1"/>
      <dgm:spPr>
        <a:solidFill>
          <a:schemeClr val="accent2">
            <a:lumMod val="40000"/>
            <a:lumOff val="60000"/>
          </a:schemeClr>
        </a:solidFill>
      </dgm:spPr>
      <dgm:t>
        <a:bodyPr/>
        <a:lstStyle/>
        <a:p>
          <a:r>
            <a:rPr lang="el-GR" sz="2000" dirty="0">
              <a:solidFill>
                <a:schemeClr val="bg2">
                  <a:lumMod val="50000"/>
                </a:schemeClr>
              </a:solidFill>
            </a:rPr>
            <a:t>η αμοιβή που παρέχεται για εργασία που αμείβεται με βάση τη χρονική διάρκεια είναι η ίδια για όμοια θέση εργασίας</a:t>
          </a:r>
        </a:p>
      </dgm:t>
    </dgm:pt>
    <dgm:pt modelId="{9BAD6C05-35A4-4CE5-BFC7-00927BD27DAF}" type="parTrans" cxnId="{46F359C7-DC5C-460B-B4EB-06540CDD25DA}">
      <dgm:prSet/>
      <dgm:spPr/>
      <dgm:t>
        <a:bodyPr/>
        <a:lstStyle/>
        <a:p>
          <a:endParaRPr lang="el-GR"/>
        </a:p>
      </dgm:t>
    </dgm:pt>
    <dgm:pt modelId="{CDA95D27-52BA-45F9-8461-752A5C43D91B}" type="sibTrans" cxnId="{46F359C7-DC5C-460B-B4EB-06540CDD25DA}">
      <dgm:prSet/>
      <dgm:spPr/>
      <dgm:t>
        <a:bodyPr/>
        <a:lstStyle/>
        <a:p>
          <a:endParaRPr lang="el-GR"/>
        </a:p>
      </dgm:t>
    </dgm:pt>
    <dgm:pt modelId="{31AA3331-260A-42EF-9673-3098C23E4FDF}" type="pres">
      <dgm:prSet presAssocID="{0A4CEA11-74B5-4B96-BA58-D718BEBFC76E}" presName="outerComposite" presStyleCnt="0">
        <dgm:presLayoutVars>
          <dgm:chMax val="5"/>
          <dgm:dir/>
          <dgm:resizeHandles val="exact"/>
        </dgm:presLayoutVars>
      </dgm:prSet>
      <dgm:spPr/>
    </dgm:pt>
    <dgm:pt modelId="{D82DF285-D88E-4E03-AC22-211FCABB236F}" type="pres">
      <dgm:prSet presAssocID="{0A4CEA11-74B5-4B96-BA58-D718BEBFC76E}" presName="dummyMaxCanvas" presStyleCnt="0">
        <dgm:presLayoutVars/>
      </dgm:prSet>
      <dgm:spPr/>
    </dgm:pt>
    <dgm:pt modelId="{EDC4A88B-1704-408C-AC2D-6B07B7EFE454}" type="pres">
      <dgm:prSet presAssocID="{0A4CEA11-74B5-4B96-BA58-D718BEBFC76E}" presName="ThreeNodes_1" presStyleLbl="node1" presStyleIdx="0" presStyleCnt="3" custScaleX="111954" custScaleY="144293" custLinFactNeighborX="-272" custLinFactNeighborY="-3655">
        <dgm:presLayoutVars>
          <dgm:bulletEnabled val="1"/>
        </dgm:presLayoutVars>
      </dgm:prSet>
      <dgm:spPr/>
    </dgm:pt>
    <dgm:pt modelId="{C0193389-1F9E-41D1-B5DC-1CDD18757A25}" type="pres">
      <dgm:prSet presAssocID="{0A4CEA11-74B5-4B96-BA58-D718BEBFC76E}" presName="ThreeNodes_2" presStyleLbl="node1" presStyleIdx="1" presStyleCnt="3" custLinFactNeighborX="-876" custLinFactNeighborY="1721">
        <dgm:presLayoutVars>
          <dgm:bulletEnabled val="1"/>
        </dgm:presLayoutVars>
      </dgm:prSet>
      <dgm:spPr/>
    </dgm:pt>
    <dgm:pt modelId="{8681A573-537C-41AA-BD1A-15CDACBC2F15}" type="pres">
      <dgm:prSet presAssocID="{0A4CEA11-74B5-4B96-BA58-D718BEBFC76E}" presName="ThreeNodes_3" presStyleLbl="node1" presStyleIdx="2" presStyleCnt="3" custLinFactNeighborX="-7370" custLinFactNeighborY="-4345">
        <dgm:presLayoutVars>
          <dgm:bulletEnabled val="1"/>
        </dgm:presLayoutVars>
      </dgm:prSet>
      <dgm:spPr/>
    </dgm:pt>
    <dgm:pt modelId="{17F04095-83C2-4EF3-8AA2-CA3A84804E97}" type="pres">
      <dgm:prSet presAssocID="{0A4CEA11-74B5-4B96-BA58-D718BEBFC76E}" presName="ThreeConn_1-2" presStyleLbl="fgAccFollowNode1" presStyleIdx="0" presStyleCnt="2">
        <dgm:presLayoutVars>
          <dgm:bulletEnabled val="1"/>
        </dgm:presLayoutVars>
      </dgm:prSet>
      <dgm:spPr/>
    </dgm:pt>
    <dgm:pt modelId="{04B959AC-4DD1-4DA5-82B5-534BDE3E9A35}" type="pres">
      <dgm:prSet presAssocID="{0A4CEA11-74B5-4B96-BA58-D718BEBFC76E}" presName="ThreeConn_2-3" presStyleLbl="fgAccFollowNode1" presStyleIdx="1" presStyleCnt="2">
        <dgm:presLayoutVars>
          <dgm:bulletEnabled val="1"/>
        </dgm:presLayoutVars>
      </dgm:prSet>
      <dgm:spPr/>
    </dgm:pt>
    <dgm:pt modelId="{B3631E79-AE44-4B08-A623-CD207E4259DB}" type="pres">
      <dgm:prSet presAssocID="{0A4CEA11-74B5-4B96-BA58-D718BEBFC76E}" presName="ThreeNodes_1_text" presStyleLbl="node1" presStyleIdx="2" presStyleCnt="3">
        <dgm:presLayoutVars>
          <dgm:bulletEnabled val="1"/>
        </dgm:presLayoutVars>
      </dgm:prSet>
      <dgm:spPr/>
    </dgm:pt>
    <dgm:pt modelId="{6C6415E2-81BE-484E-B928-D7243E3ADD4E}" type="pres">
      <dgm:prSet presAssocID="{0A4CEA11-74B5-4B96-BA58-D718BEBFC76E}" presName="ThreeNodes_2_text" presStyleLbl="node1" presStyleIdx="2" presStyleCnt="3">
        <dgm:presLayoutVars>
          <dgm:bulletEnabled val="1"/>
        </dgm:presLayoutVars>
      </dgm:prSet>
      <dgm:spPr/>
    </dgm:pt>
    <dgm:pt modelId="{154BD146-BC5B-4545-AB42-F2BAF8AF71B2}" type="pres">
      <dgm:prSet presAssocID="{0A4CEA11-74B5-4B96-BA58-D718BEBFC76E}" presName="ThreeNodes_3_text" presStyleLbl="node1" presStyleIdx="2" presStyleCnt="3">
        <dgm:presLayoutVars>
          <dgm:bulletEnabled val="1"/>
        </dgm:presLayoutVars>
      </dgm:prSet>
      <dgm:spPr/>
    </dgm:pt>
  </dgm:ptLst>
  <dgm:cxnLst>
    <dgm:cxn modelId="{08F9BE0E-78B8-423C-9353-583AB656BBBB}" srcId="{0A4CEA11-74B5-4B96-BA58-D718BEBFC76E}" destId="{7C18C2A9-83C0-4DFC-9437-76EAFA04ABF5}" srcOrd="0" destOrd="0" parTransId="{F4BFD94B-7375-408C-B148-C86050E737A3}" sibTransId="{A25DBC68-2A5F-4E4C-855E-B2D2A44468D2}"/>
    <dgm:cxn modelId="{55C8B212-26A1-48B4-831A-0965CB6C80D2}" type="presOf" srcId="{9B83584E-F335-4BA1-89D2-3C4CFA2F46C6}" destId="{04B959AC-4DD1-4DA5-82B5-534BDE3E9A35}" srcOrd="0" destOrd="0" presId="urn:microsoft.com/office/officeart/2005/8/layout/vProcess5"/>
    <dgm:cxn modelId="{D9B78517-A168-4D72-A391-BAC7D1A4BAF4}" type="presOf" srcId="{7C18C2A9-83C0-4DFC-9437-76EAFA04ABF5}" destId="{B3631E79-AE44-4B08-A623-CD207E4259DB}" srcOrd="1" destOrd="0" presId="urn:microsoft.com/office/officeart/2005/8/layout/vProcess5"/>
    <dgm:cxn modelId="{667FA825-326E-4066-A67D-CF484D9C332F}" type="presOf" srcId="{C724A6FF-E611-4E11-801D-B2E71AAC29E1}" destId="{154BD146-BC5B-4545-AB42-F2BAF8AF71B2}" srcOrd="1" destOrd="0" presId="urn:microsoft.com/office/officeart/2005/8/layout/vProcess5"/>
    <dgm:cxn modelId="{2464E727-176A-4FFF-8C15-B1D3A20BAE7F}" type="presOf" srcId="{7C18C2A9-83C0-4DFC-9437-76EAFA04ABF5}" destId="{EDC4A88B-1704-408C-AC2D-6B07B7EFE454}" srcOrd="0" destOrd="0" presId="urn:microsoft.com/office/officeart/2005/8/layout/vProcess5"/>
    <dgm:cxn modelId="{0C0AD849-00B7-4E5D-A8E3-C515A52B9CB1}" type="presOf" srcId="{C724A6FF-E611-4E11-801D-B2E71AAC29E1}" destId="{8681A573-537C-41AA-BD1A-15CDACBC2F15}" srcOrd="0" destOrd="0" presId="urn:microsoft.com/office/officeart/2005/8/layout/vProcess5"/>
    <dgm:cxn modelId="{AB36D16A-ACAC-4D33-B079-C4ACE109362D}" type="presOf" srcId="{A25DBC68-2A5F-4E4C-855E-B2D2A44468D2}" destId="{17F04095-83C2-4EF3-8AA2-CA3A84804E97}" srcOrd="0" destOrd="0" presId="urn:microsoft.com/office/officeart/2005/8/layout/vProcess5"/>
    <dgm:cxn modelId="{EE4C074F-B0C7-453F-A613-BF63F4DA5F7A}" srcId="{0A4CEA11-74B5-4B96-BA58-D718BEBFC76E}" destId="{B85E987F-C208-44A9-8397-795D436916E6}" srcOrd="1" destOrd="0" parTransId="{F118D867-415C-408C-9A8D-167545490C3B}" sibTransId="{9B83584E-F335-4BA1-89D2-3C4CFA2F46C6}"/>
    <dgm:cxn modelId="{58A8FD88-7CE6-476D-867E-622065BC59BD}" type="presOf" srcId="{B85E987F-C208-44A9-8397-795D436916E6}" destId="{C0193389-1F9E-41D1-B5DC-1CDD18757A25}" srcOrd="0" destOrd="0" presId="urn:microsoft.com/office/officeart/2005/8/layout/vProcess5"/>
    <dgm:cxn modelId="{46F359C7-DC5C-460B-B4EB-06540CDD25DA}" srcId="{0A4CEA11-74B5-4B96-BA58-D718BEBFC76E}" destId="{C724A6FF-E611-4E11-801D-B2E71AAC29E1}" srcOrd="2" destOrd="0" parTransId="{9BAD6C05-35A4-4CE5-BFC7-00927BD27DAF}" sibTransId="{CDA95D27-52BA-45F9-8461-752A5C43D91B}"/>
    <dgm:cxn modelId="{0A3130CA-365B-4410-81ED-DDF02E3A8304}" type="presOf" srcId="{B85E987F-C208-44A9-8397-795D436916E6}" destId="{6C6415E2-81BE-484E-B928-D7243E3ADD4E}" srcOrd="1" destOrd="0" presId="urn:microsoft.com/office/officeart/2005/8/layout/vProcess5"/>
    <dgm:cxn modelId="{31194EE0-76EB-49D0-8FE3-FEC53BD5D388}" type="presOf" srcId="{0A4CEA11-74B5-4B96-BA58-D718BEBFC76E}" destId="{31AA3331-260A-42EF-9673-3098C23E4FDF}" srcOrd="0" destOrd="0" presId="urn:microsoft.com/office/officeart/2005/8/layout/vProcess5"/>
    <dgm:cxn modelId="{9E3CE73B-229B-4620-B4BF-08316E941B3E}" type="presParOf" srcId="{31AA3331-260A-42EF-9673-3098C23E4FDF}" destId="{D82DF285-D88E-4E03-AC22-211FCABB236F}" srcOrd="0" destOrd="0" presId="urn:microsoft.com/office/officeart/2005/8/layout/vProcess5"/>
    <dgm:cxn modelId="{8827D0D7-E5A5-4FDB-BB4C-123A9F5D404E}" type="presParOf" srcId="{31AA3331-260A-42EF-9673-3098C23E4FDF}" destId="{EDC4A88B-1704-408C-AC2D-6B07B7EFE454}" srcOrd="1" destOrd="0" presId="urn:microsoft.com/office/officeart/2005/8/layout/vProcess5"/>
    <dgm:cxn modelId="{E26985E5-B923-470E-A725-13AC83FD0766}" type="presParOf" srcId="{31AA3331-260A-42EF-9673-3098C23E4FDF}" destId="{C0193389-1F9E-41D1-B5DC-1CDD18757A25}" srcOrd="2" destOrd="0" presId="urn:microsoft.com/office/officeart/2005/8/layout/vProcess5"/>
    <dgm:cxn modelId="{EE850AFD-A427-41A1-9246-2A9A9457144C}" type="presParOf" srcId="{31AA3331-260A-42EF-9673-3098C23E4FDF}" destId="{8681A573-537C-41AA-BD1A-15CDACBC2F15}" srcOrd="3" destOrd="0" presId="urn:microsoft.com/office/officeart/2005/8/layout/vProcess5"/>
    <dgm:cxn modelId="{2AED1C43-2F4B-4BA1-BB93-6E52935EA694}" type="presParOf" srcId="{31AA3331-260A-42EF-9673-3098C23E4FDF}" destId="{17F04095-83C2-4EF3-8AA2-CA3A84804E97}" srcOrd="4" destOrd="0" presId="urn:microsoft.com/office/officeart/2005/8/layout/vProcess5"/>
    <dgm:cxn modelId="{59541318-D543-48F6-B097-9EA80E782923}" type="presParOf" srcId="{31AA3331-260A-42EF-9673-3098C23E4FDF}" destId="{04B959AC-4DD1-4DA5-82B5-534BDE3E9A35}" srcOrd="5" destOrd="0" presId="urn:microsoft.com/office/officeart/2005/8/layout/vProcess5"/>
    <dgm:cxn modelId="{9D3B9A5A-88A1-4659-AD92-A485EBED1CB5}" type="presParOf" srcId="{31AA3331-260A-42EF-9673-3098C23E4FDF}" destId="{B3631E79-AE44-4B08-A623-CD207E4259DB}" srcOrd="6" destOrd="0" presId="urn:microsoft.com/office/officeart/2005/8/layout/vProcess5"/>
    <dgm:cxn modelId="{BEF668F2-9C92-4298-BDF4-423C09E05CC8}" type="presParOf" srcId="{31AA3331-260A-42EF-9673-3098C23E4FDF}" destId="{6C6415E2-81BE-484E-B928-D7243E3ADD4E}" srcOrd="7" destOrd="0" presId="urn:microsoft.com/office/officeart/2005/8/layout/vProcess5"/>
    <dgm:cxn modelId="{10376675-29B5-4BC8-88BE-C61C6E3B6D70}" type="presParOf" srcId="{31AA3331-260A-42EF-9673-3098C23E4FDF}" destId="{154BD146-BC5B-4545-AB42-F2BAF8AF71B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A80D9F-DF79-4758-A3A6-C9FC7432D2C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FBC8CB8F-EBAE-4BE6-8B96-3603B3BAAD5E}">
      <dgm:prSet phldrT="[Κείμενο]" custT="1"/>
      <dgm:spPr>
        <a:solidFill>
          <a:schemeClr val="accent6">
            <a:lumMod val="40000"/>
            <a:lumOff val="60000"/>
          </a:schemeClr>
        </a:solidFill>
      </dgm:spPr>
      <dgm:t>
        <a:bodyPr/>
        <a:lstStyle/>
        <a:p>
          <a:r>
            <a:rPr lang="el-GR" sz="2200" dirty="0">
              <a:solidFill>
                <a:srgbClr val="002060"/>
              </a:solidFill>
            </a:rPr>
            <a:t>Ίση μεταχείριση ασχέτως φυλετικής ή εθνοτικής καταγωγής     (Οδηγία 2000/43 ΕΚ)</a:t>
          </a:r>
        </a:p>
      </dgm:t>
    </dgm:pt>
    <dgm:pt modelId="{2D4ED3CE-15F1-4E50-9A48-BC6443595C6C}" type="parTrans" cxnId="{71418A22-869E-4C11-835D-D67B3515EE5C}">
      <dgm:prSet/>
      <dgm:spPr/>
      <dgm:t>
        <a:bodyPr/>
        <a:lstStyle/>
        <a:p>
          <a:endParaRPr lang="el-GR"/>
        </a:p>
      </dgm:t>
    </dgm:pt>
    <dgm:pt modelId="{87B90A6A-EF66-4323-B180-F85158E9AB90}" type="sibTrans" cxnId="{71418A22-869E-4C11-835D-D67B3515EE5C}">
      <dgm:prSet/>
      <dgm:spPr/>
      <dgm:t>
        <a:bodyPr/>
        <a:lstStyle/>
        <a:p>
          <a:endParaRPr lang="el-GR"/>
        </a:p>
      </dgm:t>
    </dgm:pt>
    <dgm:pt modelId="{9C576D0B-CC35-4F23-9974-AE4DABFA921F}">
      <dgm:prSet phldrT="[Κείμενο]" custT="1"/>
      <dgm:spPr>
        <a:solidFill>
          <a:schemeClr val="accent6">
            <a:lumMod val="40000"/>
            <a:lumOff val="60000"/>
          </a:schemeClr>
        </a:solidFill>
      </dgm:spPr>
      <dgm:t>
        <a:bodyPr/>
        <a:lstStyle/>
        <a:p>
          <a:r>
            <a:rPr lang="el-GR" sz="2200" dirty="0">
              <a:solidFill>
                <a:srgbClr val="002060"/>
              </a:solidFill>
            </a:rPr>
            <a:t>Στόχος:</a:t>
          </a:r>
        </a:p>
        <a:p>
          <a:r>
            <a:rPr lang="el-GR" sz="2200" dirty="0">
              <a:solidFill>
                <a:srgbClr val="002060"/>
              </a:solidFill>
            </a:rPr>
            <a:t> η καταπολέμηση των διακρίσεων λόγω φυλετικής ή εθνοτικής καταγωγής</a:t>
          </a:r>
        </a:p>
      </dgm:t>
    </dgm:pt>
    <dgm:pt modelId="{54C8501A-E369-4239-815B-E5B1D98B1602}" type="parTrans" cxnId="{5EE24822-69F2-4ABC-A8E5-2E63C207FE8F}">
      <dgm:prSet/>
      <dgm:spPr/>
      <dgm:t>
        <a:bodyPr/>
        <a:lstStyle/>
        <a:p>
          <a:endParaRPr lang="el-GR"/>
        </a:p>
      </dgm:t>
    </dgm:pt>
    <dgm:pt modelId="{A27EA088-DC23-422D-BCB6-5D28F77ED4AE}" type="sibTrans" cxnId="{5EE24822-69F2-4ABC-A8E5-2E63C207FE8F}">
      <dgm:prSet/>
      <dgm:spPr/>
      <dgm:t>
        <a:bodyPr/>
        <a:lstStyle/>
        <a:p>
          <a:endParaRPr lang="el-GR"/>
        </a:p>
      </dgm:t>
    </dgm:pt>
    <dgm:pt modelId="{B67AF85D-3F2A-4D2A-B0FE-879E6E712BE5}">
      <dgm:prSet custT="1"/>
      <dgm:spPr>
        <a:solidFill>
          <a:schemeClr val="accent6">
            <a:lumMod val="40000"/>
            <a:lumOff val="60000"/>
          </a:schemeClr>
        </a:solidFill>
      </dgm:spPr>
      <dgm:t>
        <a:bodyPr/>
        <a:lstStyle/>
        <a:p>
          <a:r>
            <a:rPr lang="el-GR" sz="2200" dirty="0">
              <a:solidFill>
                <a:srgbClr val="002060"/>
              </a:solidFill>
            </a:rPr>
            <a:t>Θεσπίζει τις ελάχιστες απαιτήσεις για την εφαρμογή της αρχής της ίσης μεταχείρισης προσώπων στην ΕΕ.</a:t>
          </a:r>
        </a:p>
      </dgm:t>
    </dgm:pt>
    <dgm:pt modelId="{0D6BE816-EEA5-442C-BEC1-5D4B6A0F9EBF}" type="parTrans" cxnId="{BCEF0BD0-358D-4344-9CD8-559A30CACA58}">
      <dgm:prSet/>
      <dgm:spPr/>
      <dgm:t>
        <a:bodyPr/>
        <a:lstStyle/>
        <a:p>
          <a:endParaRPr lang="el-GR"/>
        </a:p>
      </dgm:t>
    </dgm:pt>
    <dgm:pt modelId="{B80F7B82-66DE-4617-9EAF-F1A0F482E596}" type="sibTrans" cxnId="{BCEF0BD0-358D-4344-9CD8-559A30CACA58}">
      <dgm:prSet/>
      <dgm:spPr/>
      <dgm:t>
        <a:bodyPr/>
        <a:lstStyle/>
        <a:p>
          <a:endParaRPr lang="el-GR"/>
        </a:p>
      </dgm:t>
    </dgm:pt>
    <dgm:pt modelId="{A0F8D6E4-3247-4E04-846E-DF221E0CBA96}">
      <dgm:prSet custT="1"/>
      <dgm:spPr>
        <a:solidFill>
          <a:schemeClr val="accent6">
            <a:lumMod val="40000"/>
            <a:lumOff val="60000"/>
          </a:schemeClr>
        </a:solidFill>
      </dgm:spPr>
      <dgm:t>
        <a:bodyPr/>
        <a:lstStyle/>
        <a:p>
          <a:r>
            <a:rPr lang="el-GR" sz="2200" dirty="0">
              <a:solidFill>
                <a:srgbClr val="002060"/>
              </a:solidFill>
            </a:rPr>
            <a:t>Η αποθάρρυνση των διακρίσεων αναμένεται να συμβάλει στην αύξηση της συμμετοχής στην οικονομική και κοινωνική ζωή και στον περιορισμό του κοινωνικού αποκλεισμού.</a:t>
          </a:r>
        </a:p>
      </dgm:t>
    </dgm:pt>
    <dgm:pt modelId="{D9B0DEAD-3EAE-49A9-B3DE-6CE50397CFA5}" type="parTrans" cxnId="{8897E567-858B-470E-9C90-02F21FF491C1}">
      <dgm:prSet/>
      <dgm:spPr/>
      <dgm:t>
        <a:bodyPr/>
        <a:lstStyle/>
        <a:p>
          <a:endParaRPr lang="el-GR"/>
        </a:p>
      </dgm:t>
    </dgm:pt>
    <dgm:pt modelId="{F58A3397-653E-4FF6-BA5F-73588ADE2143}" type="sibTrans" cxnId="{8897E567-858B-470E-9C90-02F21FF491C1}">
      <dgm:prSet/>
      <dgm:spPr/>
      <dgm:t>
        <a:bodyPr/>
        <a:lstStyle/>
        <a:p>
          <a:endParaRPr lang="el-GR"/>
        </a:p>
      </dgm:t>
    </dgm:pt>
    <dgm:pt modelId="{85E91041-F17C-4186-BECD-FFB41C482599}" type="pres">
      <dgm:prSet presAssocID="{52A80D9F-DF79-4758-A3A6-C9FC7432D2C6}" presName="composite" presStyleCnt="0">
        <dgm:presLayoutVars>
          <dgm:chMax val="1"/>
          <dgm:dir/>
          <dgm:resizeHandles val="exact"/>
        </dgm:presLayoutVars>
      </dgm:prSet>
      <dgm:spPr/>
    </dgm:pt>
    <dgm:pt modelId="{73B8F604-C47E-4F29-AA07-7C9A76E906EB}" type="pres">
      <dgm:prSet presAssocID="{FBC8CB8F-EBAE-4BE6-8B96-3603B3BAAD5E}" presName="roof" presStyleLbl="dkBgShp" presStyleIdx="0" presStyleCnt="2"/>
      <dgm:spPr/>
    </dgm:pt>
    <dgm:pt modelId="{13F1DB09-2BFA-4009-A8AF-2A56D98D430C}" type="pres">
      <dgm:prSet presAssocID="{FBC8CB8F-EBAE-4BE6-8B96-3603B3BAAD5E}" presName="pillars" presStyleCnt="0"/>
      <dgm:spPr/>
    </dgm:pt>
    <dgm:pt modelId="{1F37F90E-921E-460C-B691-8B359E1F8909}" type="pres">
      <dgm:prSet presAssocID="{FBC8CB8F-EBAE-4BE6-8B96-3603B3BAAD5E}" presName="pillar1" presStyleLbl="node1" presStyleIdx="0" presStyleCnt="3">
        <dgm:presLayoutVars>
          <dgm:bulletEnabled val="1"/>
        </dgm:presLayoutVars>
      </dgm:prSet>
      <dgm:spPr/>
    </dgm:pt>
    <dgm:pt modelId="{493BE22D-79B2-41B1-900D-425E6E1B2EC4}" type="pres">
      <dgm:prSet presAssocID="{B67AF85D-3F2A-4D2A-B0FE-879E6E712BE5}" presName="pillarX" presStyleLbl="node1" presStyleIdx="1" presStyleCnt="3">
        <dgm:presLayoutVars>
          <dgm:bulletEnabled val="1"/>
        </dgm:presLayoutVars>
      </dgm:prSet>
      <dgm:spPr/>
    </dgm:pt>
    <dgm:pt modelId="{F002FC80-7163-472A-A0EC-6557019BB73B}" type="pres">
      <dgm:prSet presAssocID="{A0F8D6E4-3247-4E04-846E-DF221E0CBA96}" presName="pillarX" presStyleLbl="node1" presStyleIdx="2" presStyleCnt="3">
        <dgm:presLayoutVars>
          <dgm:bulletEnabled val="1"/>
        </dgm:presLayoutVars>
      </dgm:prSet>
      <dgm:spPr/>
    </dgm:pt>
    <dgm:pt modelId="{0CE9505C-0201-46F2-98E5-095AE194ED0B}" type="pres">
      <dgm:prSet presAssocID="{FBC8CB8F-EBAE-4BE6-8B96-3603B3BAAD5E}" presName="base" presStyleLbl="dkBgShp" presStyleIdx="1" presStyleCnt="2"/>
      <dgm:spPr/>
    </dgm:pt>
  </dgm:ptLst>
  <dgm:cxnLst>
    <dgm:cxn modelId="{0896DA1E-C216-405B-AFF3-114B613592B9}" type="presOf" srcId="{9C576D0B-CC35-4F23-9974-AE4DABFA921F}" destId="{1F37F90E-921E-460C-B691-8B359E1F8909}" srcOrd="0" destOrd="0" presId="urn:microsoft.com/office/officeart/2005/8/layout/hList3"/>
    <dgm:cxn modelId="{5EE24822-69F2-4ABC-A8E5-2E63C207FE8F}" srcId="{FBC8CB8F-EBAE-4BE6-8B96-3603B3BAAD5E}" destId="{9C576D0B-CC35-4F23-9974-AE4DABFA921F}" srcOrd="0" destOrd="0" parTransId="{54C8501A-E369-4239-815B-E5B1D98B1602}" sibTransId="{A27EA088-DC23-422D-BCB6-5D28F77ED4AE}"/>
    <dgm:cxn modelId="{71418A22-869E-4C11-835D-D67B3515EE5C}" srcId="{52A80D9F-DF79-4758-A3A6-C9FC7432D2C6}" destId="{FBC8CB8F-EBAE-4BE6-8B96-3603B3BAAD5E}" srcOrd="0" destOrd="0" parTransId="{2D4ED3CE-15F1-4E50-9A48-BC6443595C6C}" sibTransId="{87B90A6A-EF66-4323-B180-F85158E9AB90}"/>
    <dgm:cxn modelId="{8897E567-858B-470E-9C90-02F21FF491C1}" srcId="{FBC8CB8F-EBAE-4BE6-8B96-3603B3BAAD5E}" destId="{A0F8D6E4-3247-4E04-846E-DF221E0CBA96}" srcOrd="2" destOrd="0" parTransId="{D9B0DEAD-3EAE-49A9-B3DE-6CE50397CFA5}" sibTransId="{F58A3397-653E-4FF6-BA5F-73588ADE2143}"/>
    <dgm:cxn modelId="{F5E2E7A3-9D61-4521-95DB-41F4695172FF}" type="presOf" srcId="{B67AF85D-3F2A-4D2A-B0FE-879E6E712BE5}" destId="{493BE22D-79B2-41B1-900D-425E6E1B2EC4}" srcOrd="0" destOrd="0" presId="urn:microsoft.com/office/officeart/2005/8/layout/hList3"/>
    <dgm:cxn modelId="{C2DBF5CE-B907-41EB-BE47-E6010C7C290C}" type="presOf" srcId="{52A80D9F-DF79-4758-A3A6-C9FC7432D2C6}" destId="{85E91041-F17C-4186-BECD-FFB41C482599}" srcOrd="0" destOrd="0" presId="urn:microsoft.com/office/officeart/2005/8/layout/hList3"/>
    <dgm:cxn modelId="{BCEF0BD0-358D-4344-9CD8-559A30CACA58}" srcId="{FBC8CB8F-EBAE-4BE6-8B96-3603B3BAAD5E}" destId="{B67AF85D-3F2A-4D2A-B0FE-879E6E712BE5}" srcOrd="1" destOrd="0" parTransId="{0D6BE816-EEA5-442C-BEC1-5D4B6A0F9EBF}" sibTransId="{B80F7B82-66DE-4617-9EAF-F1A0F482E596}"/>
    <dgm:cxn modelId="{5DCB43E2-E296-4196-855F-356BC2DD6023}" type="presOf" srcId="{FBC8CB8F-EBAE-4BE6-8B96-3603B3BAAD5E}" destId="{73B8F604-C47E-4F29-AA07-7C9A76E906EB}" srcOrd="0" destOrd="0" presId="urn:microsoft.com/office/officeart/2005/8/layout/hList3"/>
    <dgm:cxn modelId="{6CCCF9FD-7FA0-4F31-9DDE-98E024D0B09B}" type="presOf" srcId="{A0F8D6E4-3247-4E04-846E-DF221E0CBA96}" destId="{F002FC80-7163-472A-A0EC-6557019BB73B}" srcOrd="0" destOrd="0" presId="urn:microsoft.com/office/officeart/2005/8/layout/hList3"/>
    <dgm:cxn modelId="{4884BF3B-4428-409A-8B88-8E5B5E55EB54}" type="presParOf" srcId="{85E91041-F17C-4186-BECD-FFB41C482599}" destId="{73B8F604-C47E-4F29-AA07-7C9A76E906EB}" srcOrd="0" destOrd="0" presId="urn:microsoft.com/office/officeart/2005/8/layout/hList3"/>
    <dgm:cxn modelId="{0FA393BA-9691-4D3B-9138-0814199216B7}" type="presParOf" srcId="{85E91041-F17C-4186-BECD-FFB41C482599}" destId="{13F1DB09-2BFA-4009-A8AF-2A56D98D430C}" srcOrd="1" destOrd="0" presId="urn:microsoft.com/office/officeart/2005/8/layout/hList3"/>
    <dgm:cxn modelId="{22B0989D-EDC4-4411-AD42-3692E2274C4E}" type="presParOf" srcId="{13F1DB09-2BFA-4009-A8AF-2A56D98D430C}" destId="{1F37F90E-921E-460C-B691-8B359E1F8909}" srcOrd="0" destOrd="0" presId="urn:microsoft.com/office/officeart/2005/8/layout/hList3"/>
    <dgm:cxn modelId="{19BF0B56-9169-4273-B3D3-B4B15037E2A0}" type="presParOf" srcId="{13F1DB09-2BFA-4009-A8AF-2A56D98D430C}" destId="{493BE22D-79B2-41B1-900D-425E6E1B2EC4}" srcOrd="1" destOrd="0" presId="urn:microsoft.com/office/officeart/2005/8/layout/hList3"/>
    <dgm:cxn modelId="{20DA2426-01CE-44AF-9094-00452231C4AD}" type="presParOf" srcId="{13F1DB09-2BFA-4009-A8AF-2A56D98D430C}" destId="{F002FC80-7163-472A-A0EC-6557019BB73B}" srcOrd="2" destOrd="0" presId="urn:microsoft.com/office/officeart/2005/8/layout/hList3"/>
    <dgm:cxn modelId="{05BECF0F-3D00-4864-88B7-6A00F92D12E4}" type="presParOf" srcId="{85E91041-F17C-4186-BECD-FFB41C482599}" destId="{0CE9505C-0201-46F2-98E5-095AE194ED0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9533A9-E0A3-4263-8299-DA0ECD7E0A15}" type="doc">
      <dgm:prSet loTypeId="urn:microsoft.com/office/officeart/2005/8/layout/hList6" loCatId="list" qsTypeId="urn:microsoft.com/office/officeart/2005/8/quickstyle/simple1" qsCatId="simple" csTypeId="urn:microsoft.com/office/officeart/2005/8/colors/accent1_2" csCatId="accent1" phldr="1"/>
      <dgm:spPr/>
    </dgm:pt>
    <dgm:pt modelId="{B480EDC2-8DE9-470D-8E1F-57263DA8B04E}">
      <dgm:prSet custT="1"/>
      <dgm:spPr>
        <a:solidFill>
          <a:schemeClr val="accent5">
            <a:lumMod val="75000"/>
            <a:alpha val="37000"/>
          </a:schemeClr>
        </a:solidFill>
      </dgm:spPr>
      <dgm:t>
        <a:bodyPr/>
        <a:lstStyle/>
        <a:p>
          <a:pPr>
            <a:lnSpc>
              <a:spcPct val="110000"/>
            </a:lnSpc>
          </a:pPr>
          <a:r>
            <a:rPr lang="el-GR" sz="2400" b="1" dirty="0">
              <a:solidFill>
                <a:schemeClr val="accent1">
                  <a:lumMod val="50000"/>
                </a:schemeClr>
              </a:solidFill>
            </a:rPr>
            <a:t>Ίση μεταχείριση ασχέτως φυλετικής ή εθνοτικής καταγωγής</a:t>
          </a:r>
        </a:p>
        <a:p>
          <a:pPr>
            <a:lnSpc>
              <a:spcPct val="110000"/>
            </a:lnSpc>
          </a:pPr>
          <a:r>
            <a:rPr lang="el-GR" sz="2400" b="1" dirty="0">
              <a:solidFill>
                <a:schemeClr val="accent1">
                  <a:lumMod val="50000"/>
                </a:schemeClr>
              </a:solidFill>
            </a:rPr>
            <a:t>- Οδηγία 2000/43/ΕΚ </a:t>
          </a:r>
        </a:p>
        <a:p>
          <a:pPr>
            <a:lnSpc>
              <a:spcPct val="110000"/>
            </a:lnSpc>
          </a:pPr>
          <a:endParaRPr lang="el-GR" sz="2400" b="1" dirty="0">
            <a:solidFill>
              <a:schemeClr val="accent1">
                <a:lumMod val="50000"/>
              </a:schemeClr>
            </a:solidFill>
          </a:endParaRPr>
        </a:p>
      </dgm:t>
    </dgm:pt>
    <dgm:pt modelId="{BD455ED9-7717-40C1-AB69-376848DB4357}" type="parTrans" cxnId="{5FC841AF-60B8-4FEE-B183-04F55188953B}">
      <dgm:prSet/>
      <dgm:spPr/>
      <dgm:t>
        <a:bodyPr/>
        <a:lstStyle/>
        <a:p>
          <a:endParaRPr lang="el-GR"/>
        </a:p>
      </dgm:t>
    </dgm:pt>
    <dgm:pt modelId="{B990719C-E48C-4C91-B266-404D64962A61}" type="sibTrans" cxnId="{5FC841AF-60B8-4FEE-B183-04F55188953B}">
      <dgm:prSet custT="1"/>
      <dgm:spPr/>
      <dgm:t>
        <a:bodyPr/>
        <a:lstStyle/>
        <a:p>
          <a:endParaRPr lang="el-GR" sz="1800" dirty="0">
            <a:solidFill>
              <a:schemeClr val="accent1">
                <a:lumMod val="50000"/>
              </a:schemeClr>
            </a:solidFill>
          </a:endParaRPr>
        </a:p>
      </dgm:t>
    </dgm:pt>
    <dgm:pt modelId="{0ACB7B7A-AC02-4609-BE8B-076682133CA6}">
      <dgm:prSet phldrT="[Κείμενο]" custT="1"/>
      <dgm:spPr>
        <a:solidFill>
          <a:schemeClr val="accent5">
            <a:lumMod val="60000"/>
            <a:lumOff val="40000"/>
          </a:schemeClr>
        </a:solidFill>
      </dgm:spPr>
      <dgm:t>
        <a:bodyPr/>
        <a:lstStyle/>
        <a:p>
          <a:r>
            <a:rPr lang="el-GR" sz="2200" dirty="0">
              <a:solidFill>
                <a:schemeClr val="accent1">
                  <a:lumMod val="50000"/>
                </a:schemeClr>
              </a:solidFill>
            </a:rPr>
            <a:t>Απαγορεύει τόσο τις άμεσες* όσο και τις έμμεσες* διακρίσεις, την παρενόχληση*, τις εντολές για την εφαρμογή διακριτικής μεταχείρισης και τη θυματοποίηση*.</a:t>
          </a:r>
        </a:p>
      </dgm:t>
    </dgm:pt>
    <dgm:pt modelId="{11D6F77D-2435-4F1A-B9B3-D26C27887A9C}" type="parTrans" cxnId="{C84B646D-1D50-4F2A-B756-FDFCC237356D}">
      <dgm:prSet/>
      <dgm:spPr/>
      <dgm:t>
        <a:bodyPr/>
        <a:lstStyle/>
        <a:p>
          <a:endParaRPr lang="el-GR"/>
        </a:p>
      </dgm:t>
    </dgm:pt>
    <dgm:pt modelId="{4A5CD4F8-F6F7-406A-A252-57DB7A89100E}" type="sibTrans" cxnId="{C84B646D-1D50-4F2A-B756-FDFCC237356D}">
      <dgm:prSet/>
      <dgm:spPr/>
      <dgm:t>
        <a:bodyPr/>
        <a:lstStyle/>
        <a:p>
          <a:endParaRPr lang="el-GR"/>
        </a:p>
      </dgm:t>
    </dgm:pt>
    <dgm:pt modelId="{E49511EB-1C4E-4E67-9AEA-3E9E59EFE184}">
      <dgm:prSet custT="1"/>
      <dgm:spPr>
        <a:solidFill>
          <a:schemeClr val="accent5">
            <a:lumMod val="60000"/>
            <a:lumOff val="40000"/>
          </a:schemeClr>
        </a:solidFill>
      </dgm:spPr>
      <dgm:t>
        <a:bodyPr/>
        <a:lstStyle/>
        <a:p>
          <a:r>
            <a:rPr lang="el-GR" sz="2200" b="0" dirty="0">
              <a:solidFill>
                <a:schemeClr val="accent1">
                  <a:lumMod val="50000"/>
                </a:schemeClr>
              </a:solidFill>
            </a:rPr>
            <a:t>Η παρούσα οδηγία βασίζεται στην αρχή της ίσης μεταχείρισης προσώπων.</a:t>
          </a:r>
        </a:p>
      </dgm:t>
    </dgm:pt>
    <dgm:pt modelId="{3D1DAC0E-DFE9-41E1-812B-2FE0324779EF}" type="parTrans" cxnId="{3B594117-DDB2-4647-8B13-741276A49BC2}">
      <dgm:prSet/>
      <dgm:spPr/>
      <dgm:t>
        <a:bodyPr/>
        <a:lstStyle/>
        <a:p>
          <a:endParaRPr lang="el-GR"/>
        </a:p>
      </dgm:t>
    </dgm:pt>
    <dgm:pt modelId="{1E5CD060-0F26-49F3-BD2B-32094FB30202}" type="sibTrans" cxnId="{3B594117-DDB2-4647-8B13-741276A49BC2}">
      <dgm:prSet custT="1"/>
      <dgm:spPr/>
      <dgm:t>
        <a:bodyPr/>
        <a:lstStyle/>
        <a:p>
          <a:endParaRPr lang="el-GR"/>
        </a:p>
      </dgm:t>
    </dgm:pt>
    <dgm:pt modelId="{D1949B5E-20E6-47B5-A285-23BC03BABA89}" type="pres">
      <dgm:prSet presAssocID="{409533A9-E0A3-4263-8299-DA0ECD7E0A15}" presName="Name0" presStyleCnt="0">
        <dgm:presLayoutVars>
          <dgm:dir/>
          <dgm:resizeHandles val="exact"/>
        </dgm:presLayoutVars>
      </dgm:prSet>
      <dgm:spPr/>
    </dgm:pt>
    <dgm:pt modelId="{A7AE4CB9-B55F-4556-BD22-B948C81F1318}" type="pres">
      <dgm:prSet presAssocID="{B480EDC2-8DE9-470D-8E1F-57263DA8B04E}" presName="node" presStyleLbl="node1" presStyleIdx="0" presStyleCnt="3">
        <dgm:presLayoutVars>
          <dgm:bulletEnabled val="1"/>
        </dgm:presLayoutVars>
      </dgm:prSet>
      <dgm:spPr/>
    </dgm:pt>
    <dgm:pt modelId="{8BD42940-7EF9-4D9B-8F6A-2841A54A0369}" type="pres">
      <dgm:prSet presAssocID="{B990719C-E48C-4C91-B266-404D64962A61}" presName="sibTrans" presStyleCnt="0"/>
      <dgm:spPr/>
    </dgm:pt>
    <dgm:pt modelId="{34E305D9-7BFD-4B15-92E4-FD644651738A}" type="pres">
      <dgm:prSet presAssocID="{E49511EB-1C4E-4E67-9AEA-3E9E59EFE184}" presName="node" presStyleLbl="node1" presStyleIdx="1" presStyleCnt="3">
        <dgm:presLayoutVars>
          <dgm:bulletEnabled val="1"/>
        </dgm:presLayoutVars>
      </dgm:prSet>
      <dgm:spPr/>
    </dgm:pt>
    <dgm:pt modelId="{0685C116-F910-4ADC-B7B3-4C0887073E55}" type="pres">
      <dgm:prSet presAssocID="{1E5CD060-0F26-49F3-BD2B-32094FB30202}" presName="sibTrans" presStyleCnt="0"/>
      <dgm:spPr/>
    </dgm:pt>
    <dgm:pt modelId="{68C06F7B-D6D0-49A4-B711-34C38D8910BF}" type="pres">
      <dgm:prSet presAssocID="{0ACB7B7A-AC02-4609-BE8B-076682133CA6}" presName="node" presStyleLbl="node1" presStyleIdx="2" presStyleCnt="3">
        <dgm:presLayoutVars>
          <dgm:bulletEnabled val="1"/>
        </dgm:presLayoutVars>
      </dgm:prSet>
      <dgm:spPr/>
    </dgm:pt>
  </dgm:ptLst>
  <dgm:cxnLst>
    <dgm:cxn modelId="{3B594117-DDB2-4647-8B13-741276A49BC2}" srcId="{409533A9-E0A3-4263-8299-DA0ECD7E0A15}" destId="{E49511EB-1C4E-4E67-9AEA-3E9E59EFE184}" srcOrd="1" destOrd="0" parTransId="{3D1DAC0E-DFE9-41E1-812B-2FE0324779EF}" sibTransId="{1E5CD060-0F26-49F3-BD2B-32094FB30202}"/>
    <dgm:cxn modelId="{D508FB2C-66E0-4538-90BA-00CD96DC61DF}" type="presOf" srcId="{B480EDC2-8DE9-470D-8E1F-57263DA8B04E}" destId="{A7AE4CB9-B55F-4556-BD22-B948C81F1318}" srcOrd="0" destOrd="0" presId="urn:microsoft.com/office/officeart/2005/8/layout/hList6"/>
    <dgm:cxn modelId="{C84B646D-1D50-4F2A-B756-FDFCC237356D}" srcId="{409533A9-E0A3-4263-8299-DA0ECD7E0A15}" destId="{0ACB7B7A-AC02-4609-BE8B-076682133CA6}" srcOrd="2" destOrd="0" parTransId="{11D6F77D-2435-4F1A-B9B3-D26C27887A9C}" sibTransId="{4A5CD4F8-F6F7-406A-A252-57DB7A89100E}"/>
    <dgm:cxn modelId="{7402B459-3557-4E0A-94B8-08309EE7B4A3}" type="presOf" srcId="{409533A9-E0A3-4263-8299-DA0ECD7E0A15}" destId="{D1949B5E-20E6-47B5-A285-23BC03BABA89}" srcOrd="0" destOrd="0" presId="urn:microsoft.com/office/officeart/2005/8/layout/hList6"/>
    <dgm:cxn modelId="{177AFB79-756D-48B8-AE3D-748A5B704ECC}" type="presOf" srcId="{E49511EB-1C4E-4E67-9AEA-3E9E59EFE184}" destId="{34E305D9-7BFD-4B15-92E4-FD644651738A}" srcOrd="0" destOrd="0" presId="urn:microsoft.com/office/officeart/2005/8/layout/hList6"/>
    <dgm:cxn modelId="{FEC4F89A-3A30-4C97-A704-90FAA23EAE3C}" type="presOf" srcId="{0ACB7B7A-AC02-4609-BE8B-076682133CA6}" destId="{68C06F7B-D6D0-49A4-B711-34C38D8910BF}" srcOrd="0" destOrd="0" presId="urn:microsoft.com/office/officeart/2005/8/layout/hList6"/>
    <dgm:cxn modelId="{5FC841AF-60B8-4FEE-B183-04F55188953B}" srcId="{409533A9-E0A3-4263-8299-DA0ECD7E0A15}" destId="{B480EDC2-8DE9-470D-8E1F-57263DA8B04E}" srcOrd="0" destOrd="0" parTransId="{BD455ED9-7717-40C1-AB69-376848DB4357}" sibTransId="{B990719C-E48C-4C91-B266-404D64962A61}"/>
    <dgm:cxn modelId="{5E032534-CC97-43EF-BC7E-037DD87C68E7}" type="presParOf" srcId="{D1949B5E-20E6-47B5-A285-23BC03BABA89}" destId="{A7AE4CB9-B55F-4556-BD22-B948C81F1318}" srcOrd="0" destOrd="0" presId="urn:microsoft.com/office/officeart/2005/8/layout/hList6"/>
    <dgm:cxn modelId="{EC1939F1-265C-486E-A03C-EA252973AE6E}" type="presParOf" srcId="{D1949B5E-20E6-47B5-A285-23BC03BABA89}" destId="{8BD42940-7EF9-4D9B-8F6A-2841A54A0369}" srcOrd="1" destOrd="0" presId="urn:microsoft.com/office/officeart/2005/8/layout/hList6"/>
    <dgm:cxn modelId="{772075B9-C46D-486C-A54B-DF6065002B77}" type="presParOf" srcId="{D1949B5E-20E6-47B5-A285-23BC03BABA89}" destId="{34E305D9-7BFD-4B15-92E4-FD644651738A}" srcOrd="2" destOrd="0" presId="urn:microsoft.com/office/officeart/2005/8/layout/hList6"/>
    <dgm:cxn modelId="{79FA17A0-7B84-4EEC-A454-A1646CEBA234}" type="presParOf" srcId="{D1949B5E-20E6-47B5-A285-23BC03BABA89}" destId="{0685C116-F910-4ADC-B7B3-4C0887073E55}" srcOrd="3" destOrd="0" presId="urn:microsoft.com/office/officeart/2005/8/layout/hList6"/>
    <dgm:cxn modelId="{09C5FADF-532E-4EBC-94FA-05B28F6E40F1}" type="presParOf" srcId="{D1949B5E-20E6-47B5-A285-23BC03BABA89}" destId="{68C06F7B-D6D0-49A4-B711-34C38D8910B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9533A9-E0A3-4263-8299-DA0ECD7E0A15}" type="doc">
      <dgm:prSet loTypeId="urn:microsoft.com/office/officeart/2005/8/layout/hList6" loCatId="list" qsTypeId="urn:microsoft.com/office/officeart/2005/8/quickstyle/simple1" qsCatId="simple" csTypeId="urn:microsoft.com/office/officeart/2005/8/colors/accent1_2" csCatId="accent1" phldr="1"/>
      <dgm:spPr/>
    </dgm:pt>
    <dgm:pt modelId="{B480EDC2-8DE9-470D-8E1F-57263DA8B04E}">
      <dgm:prSet custT="1"/>
      <dgm:spPr>
        <a:solidFill>
          <a:schemeClr val="accent5">
            <a:lumMod val="75000"/>
            <a:alpha val="37000"/>
          </a:schemeClr>
        </a:solidFill>
      </dgm:spPr>
      <dgm:t>
        <a:bodyPr/>
        <a:lstStyle/>
        <a:p>
          <a:pPr algn="l">
            <a:lnSpc>
              <a:spcPct val="110000"/>
            </a:lnSpc>
          </a:pPr>
          <a:r>
            <a:rPr lang="el-GR" sz="2400" b="1" dirty="0">
              <a:solidFill>
                <a:schemeClr val="accent1">
                  <a:lumMod val="50000"/>
                </a:schemeClr>
              </a:solidFill>
            </a:rPr>
            <a:t>Η οδηγία εφαρμόζεται για όλα τα πρόσωπα και όλους τους τομείς δραστηριοτήτων όσον αφορά:</a:t>
          </a:r>
        </a:p>
        <a:p>
          <a:pPr algn="ctr">
            <a:lnSpc>
              <a:spcPct val="110000"/>
            </a:lnSpc>
          </a:pPr>
          <a:endParaRPr lang="el-GR" sz="2400" b="1" dirty="0">
            <a:solidFill>
              <a:schemeClr val="accent1">
                <a:lumMod val="50000"/>
              </a:schemeClr>
            </a:solidFill>
          </a:endParaRPr>
        </a:p>
      </dgm:t>
    </dgm:pt>
    <dgm:pt modelId="{BD455ED9-7717-40C1-AB69-376848DB4357}" type="parTrans" cxnId="{5FC841AF-60B8-4FEE-B183-04F55188953B}">
      <dgm:prSet/>
      <dgm:spPr/>
      <dgm:t>
        <a:bodyPr/>
        <a:lstStyle/>
        <a:p>
          <a:endParaRPr lang="el-GR"/>
        </a:p>
      </dgm:t>
    </dgm:pt>
    <dgm:pt modelId="{B990719C-E48C-4C91-B266-404D64962A61}" type="sibTrans" cxnId="{5FC841AF-60B8-4FEE-B183-04F55188953B}">
      <dgm:prSet custT="1"/>
      <dgm:spPr/>
      <dgm:t>
        <a:bodyPr/>
        <a:lstStyle/>
        <a:p>
          <a:endParaRPr lang="el-GR" sz="1800" dirty="0">
            <a:solidFill>
              <a:schemeClr val="accent1">
                <a:lumMod val="50000"/>
              </a:schemeClr>
            </a:solidFill>
          </a:endParaRPr>
        </a:p>
      </dgm:t>
    </dgm:pt>
    <dgm:pt modelId="{0ACB7B7A-AC02-4609-BE8B-076682133CA6}">
      <dgm:prSet phldrT="[Κείμενο]" custT="1"/>
      <dgm:spPr>
        <a:solidFill>
          <a:schemeClr val="accent5">
            <a:lumMod val="60000"/>
            <a:lumOff val="40000"/>
          </a:schemeClr>
        </a:solidFill>
      </dgm:spPr>
      <dgm:t>
        <a:bodyPr/>
        <a:lstStyle/>
        <a:p>
          <a:pPr algn="l"/>
          <a:r>
            <a:rPr lang="el-GR" sz="2000" dirty="0">
              <a:solidFill>
                <a:schemeClr val="accent1">
                  <a:lumMod val="50000"/>
                </a:schemeClr>
              </a:solidFill>
            </a:rPr>
            <a:t>την πρόσβαση στην:</a:t>
          </a:r>
        </a:p>
        <a:p>
          <a:pPr algn="l"/>
          <a:r>
            <a:rPr lang="el-GR" sz="2000" dirty="0">
              <a:solidFill>
                <a:schemeClr val="accent1">
                  <a:lumMod val="50000"/>
                </a:schemeClr>
              </a:solidFill>
            </a:rPr>
            <a:t>- στην κοινωνική προστασία και την υγειονομική περίθαλψη·</a:t>
          </a:r>
        </a:p>
        <a:p>
          <a:pPr algn="l"/>
          <a:r>
            <a:rPr lang="el-GR" sz="2000" dirty="0">
              <a:solidFill>
                <a:schemeClr val="accent1">
                  <a:lumMod val="50000"/>
                </a:schemeClr>
              </a:solidFill>
            </a:rPr>
            <a:t>- στην εκπαίδευση·</a:t>
          </a:r>
        </a:p>
        <a:p>
          <a:pPr algn="l"/>
          <a:r>
            <a:rPr lang="el-GR" sz="2000" dirty="0">
              <a:solidFill>
                <a:schemeClr val="accent1">
                  <a:lumMod val="50000"/>
                </a:schemeClr>
              </a:solidFill>
            </a:rPr>
            <a:t>-στις κοινωνικές παροχές</a:t>
          </a:r>
        </a:p>
        <a:p>
          <a:pPr algn="l"/>
          <a:r>
            <a:rPr lang="el-GR" sz="2000" dirty="0">
              <a:solidFill>
                <a:schemeClr val="accent1">
                  <a:lumMod val="50000"/>
                </a:schemeClr>
              </a:solidFill>
            </a:rPr>
            <a:t>-στα αγαθά και υπηρεσίες, και την παροχή αυτών, συμπεριλαμβανομένης της στέγασης</a:t>
          </a:r>
        </a:p>
      </dgm:t>
    </dgm:pt>
    <dgm:pt modelId="{11D6F77D-2435-4F1A-B9B3-D26C27887A9C}" type="parTrans" cxnId="{C84B646D-1D50-4F2A-B756-FDFCC237356D}">
      <dgm:prSet/>
      <dgm:spPr/>
      <dgm:t>
        <a:bodyPr/>
        <a:lstStyle/>
        <a:p>
          <a:endParaRPr lang="el-GR"/>
        </a:p>
      </dgm:t>
    </dgm:pt>
    <dgm:pt modelId="{4A5CD4F8-F6F7-406A-A252-57DB7A89100E}" type="sibTrans" cxnId="{C84B646D-1D50-4F2A-B756-FDFCC237356D}">
      <dgm:prSet/>
      <dgm:spPr/>
      <dgm:t>
        <a:bodyPr/>
        <a:lstStyle/>
        <a:p>
          <a:endParaRPr lang="el-GR"/>
        </a:p>
      </dgm:t>
    </dgm:pt>
    <dgm:pt modelId="{E49511EB-1C4E-4E67-9AEA-3E9E59EFE184}">
      <dgm:prSet custT="1"/>
      <dgm:spPr>
        <a:solidFill>
          <a:schemeClr val="accent5">
            <a:lumMod val="60000"/>
            <a:lumOff val="40000"/>
          </a:schemeClr>
        </a:solidFill>
      </dgm:spPr>
      <dgm:t>
        <a:bodyPr anchor="ctr"/>
        <a:lstStyle/>
        <a:p>
          <a:pPr marL="0" lvl="0" algn="l" defTabSz="889000">
            <a:lnSpc>
              <a:spcPct val="90000"/>
            </a:lnSpc>
            <a:spcBef>
              <a:spcPct val="0"/>
            </a:spcBef>
            <a:spcAft>
              <a:spcPts val="0"/>
            </a:spcAft>
            <a:buNone/>
          </a:pPr>
          <a:endParaRPr lang="el-GR" sz="2000" b="0" kern="1200" dirty="0">
            <a:solidFill>
              <a:srgbClr val="3D70AA">
                <a:lumMod val="50000"/>
              </a:srgbClr>
            </a:solidFill>
            <a:latin typeface="Arial"/>
            <a:ea typeface="+mn-ea"/>
            <a:cs typeface="+mn-cs"/>
          </a:endParaRPr>
        </a:p>
        <a:p>
          <a:pPr marL="0" lvl="0" algn="l" defTabSz="889000">
            <a:lnSpc>
              <a:spcPct val="90000"/>
            </a:lnSpc>
            <a:spcBef>
              <a:spcPct val="0"/>
            </a:spcBef>
            <a:spcAft>
              <a:spcPts val="0"/>
            </a:spcAft>
            <a:buNone/>
          </a:pPr>
          <a:r>
            <a:rPr lang="el-GR" sz="2000" b="0" kern="1200" dirty="0">
              <a:solidFill>
                <a:srgbClr val="3D70AA">
                  <a:lumMod val="50000"/>
                </a:srgbClr>
              </a:solidFill>
              <a:latin typeface="Arial"/>
              <a:ea typeface="+mn-ea"/>
              <a:cs typeface="+mn-cs"/>
            </a:rPr>
            <a:t>την πρόσβαση:</a:t>
          </a:r>
        </a:p>
        <a:p>
          <a:pPr marL="0" lvl="0" algn="l" defTabSz="889000">
            <a:lnSpc>
              <a:spcPct val="90000"/>
            </a:lnSpc>
            <a:spcBef>
              <a:spcPct val="0"/>
            </a:spcBef>
            <a:spcAft>
              <a:spcPts val="0"/>
            </a:spcAft>
            <a:buNone/>
          </a:pPr>
          <a:r>
            <a:rPr lang="el-GR" sz="2000" b="0" kern="1200" dirty="0">
              <a:solidFill>
                <a:srgbClr val="3D70AA">
                  <a:lumMod val="50000"/>
                </a:srgbClr>
              </a:solidFill>
              <a:latin typeface="Arial"/>
              <a:ea typeface="+mn-ea"/>
              <a:cs typeface="+mn-cs"/>
            </a:rPr>
            <a:t> </a:t>
          </a:r>
        </a:p>
        <a:p>
          <a:pPr marL="0" lvl="0" algn="l" defTabSz="889000">
            <a:lnSpc>
              <a:spcPct val="90000"/>
            </a:lnSpc>
            <a:spcBef>
              <a:spcPct val="0"/>
            </a:spcBef>
            <a:spcAft>
              <a:spcPts val="0"/>
            </a:spcAft>
            <a:buNone/>
          </a:pPr>
          <a:r>
            <a:rPr lang="el-GR" sz="2000" b="0" kern="1200" dirty="0">
              <a:solidFill>
                <a:srgbClr val="3D70AA">
                  <a:lumMod val="50000"/>
                </a:srgbClr>
              </a:solidFill>
              <a:latin typeface="Arial"/>
              <a:ea typeface="+mn-ea"/>
              <a:cs typeface="+mn-cs"/>
            </a:rPr>
            <a:t>-στην απασχόληση</a:t>
          </a:r>
        </a:p>
        <a:p>
          <a:pPr marL="0" lvl="0" algn="l" defTabSz="889000">
            <a:lnSpc>
              <a:spcPct val="90000"/>
            </a:lnSpc>
            <a:spcBef>
              <a:spcPct val="0"/>
            </a:spcBef>
            <a:spcAft>
              <a:spcPct val="35000"/>
            </a:spcAft>
            <a:buNone/>
          </a:pPr>
          <a:endParaRPr lang="el-GR" sz="800" b="0" kern="1200" dirty="0">
            <a:solidFill>
              <a:schemeClr val="accent1">
                <a:lumMod val="50000"/>
              </a:schemeClr>
            </a:solidFill>
          </a:endParaRPr>
        </a:p>
        <a:p>
          <a:pPr marL="0" lvl="0" algn="l" defTabSz="889000">
            <a:lnSpc>
              <a:spcPct val="90000"/>
            </a:lnSpc>
            <a:spcBef>
              <a:spcPct val="0"/>
            </a:spcBef>
            <a:spcAft>
              <a:spcPct val="35000"/>
            </a:spcAft>
            <a:buNone/>
          </a:pPr>
          <a:r>
            <a:rPr lang="el-GR" sz="2000" b="0" kern="1200" dirty="0">
              <a:solidFill>
                <a:schemeClr val="accent1">
                  <a:lumMod val="50000"/>
                </a:schemeClr>
              </a:solidFill>
            </a:rPr>
            <a:t>-στις εργασιακές συνθήκες </a:t>
          </a:r>
        </a:p>
        <a:p>
          <a:pPr marL="0" lvl="0" algn="l" defTabSz="889000">
            <a:lnSpc>
              <a:spcPct val="90000"/>
            </a:lnSpc>
            <a:spcBef>
              <a:spcPct val="0"/>
            </a:spcBef>
            <a:spcAft>
              <a:spcPct val="35000"/>
            </a:spcAft>
            <a:buNone/>
          </a:pPr>
          <a:r>
            <a:rPr lang="el-GR" sz="2000" b="0" kern="1200" dirty="0">
              <a:solidFill>
                <a:schemeClr val="accent1">
                  <a:lumMod val="50000"/>
                </a:schemeClr>
              </a:solidFill>
            </a:rPr>
            <a:t>-στην επαγγελματική κατάρτιση</a:t>
          </a:r>
        </a:p>
        <a:p>
          <a:pPr marL="0" lvl="0" algn="l" defTabSz="889000">
            <a:lnSpc>
              <a:spcPct val="90000"/>
            </a:lnSpc>
            <a:spcBef>
              <a:spcPct val="0"/>
            </a:spcBef>
            <a:spcAft>
              <a:spcPct val="35000"/>
            </a:spcAft>
            <a:buNone/>
          </a:pPr>
          <a:r>
            <a:rPr lang="el-GR" sz="2000" b="0" kern="1200" dirty="0">
              <a:solidFill>
                <a:schemeClr val="accent1">
                  <a:lumMod val="50000"/>
                </a:schemeClr>
              </a:solidFill>
            </a:rPr>
            <a:t>-στη συμμετοχή σε οργανώσεις: εργαζομένων / εργοδοτών /  οποιαδήποτε επαγγελματική οργάνωση</a:t>
          </a:r>
        </a:p>
      </dgm:t>
    </dgm:pt>
    <dgm:pt modelId="{3D1DAC0E-DFE9-41E1-812B-2FE0324779EF}" type="parTrans" cxnId="{3B594117-DDB2-4647-8B13-741276A49BC2}">
      <dgm:prSet/>
      <dgm:spPr/>
      <dgm:t>
        <a:bodyPr/>
        <a:lstStyle/>
        <a:p>
          <a:endParaRPr lang="el-GR"/>
        </a:p>
      </dgm:t>
    </dgm:pt>
    <dgm:pt modelId="{1E5CD060-0F26-49F3-BD2B-32094FB30202}" type="sibTrans" cxnId="{3B594117-DDB2-4647-8B13-741276A49BC2}">
      <dgm:prSet custT="1"/>
      <dgm:spPr/>
      <dgm:t>
        <a:bodyPr/>
        <a:lstStyle/>
        <a:p>
          <a:endParaRPr lang="el-GR"/>
        </a:p>
      </dgm:t>
    </dgm:pt>
    <dgm:pt modelId="{D1949B5E-20E6-47B5-A285-23BC03BABA89}" type="pres">
      <dgm:prSet presAssocID="{409533A9-E0A3-4263-8299-DA0ECD7E0A15}" presName="Name0" presStyleCnt="0">
        <dgm:presLayoutVars>
          <dgm:dir/>
          <dgm:resizeHandles val="exact"/>
        </dgm:presLayoutVars>
      </dgm:prSet>
      <dgm:spPr/>
    </dgm:pt>
    <dgm:pt modelId="{A7AE4CB9-B55F-4556-BD22-B948C81F1318}" type="pres">
      <dgm:prSet presAssocID="{B480EDC2-8DE9-470D-8E1F-57263DA8B04E}" presName="node" presStyleLbl="node1" presStyleIdx="0" presStyleCnt="3" custScaleX="111567">
        <dgm:presLayoutVars>
          <dgm:bulletEnabled val="1"/>
        </dgm:presLayoutVars>
      </dgm:prSet>
      <dgm:spPr/>
    </dgm:pt>
    <dgm:pt modelId="{8BD42940-7EF9-4D9B-8F6A-2841A54A0369}" type="pres">
      <dgm:prSet presAssocID="{B990719C-E48C-4C91-B266-404D64962A61}" presName="sibTrans" presStyleCnt="0"/>
      <dgm:spPr/>
    </dgm:pt>
    <dgm:pt modelId="{34E305D9-7BFD-4B15-92E4-FD644651738A}" type="pres">
      <dgm:prSet presAssocID="{E49511EB-1C4E-4E67-9AEA-3E9E59EFE184}" presName="node" presStyleLbl="node1" presStyleIdx="1" presStyleCnt="3">
        <dgm:presLayoutVars>
          <dgm:bulletEnabled val="1"/>
        </dgm:presLayoutVars>
      </dgm:prSet>
      <dgm:spPr/>
    </dgm:pt>
    <dgm:pt modelId="{0685C116-F910-4ADC-B7B3-4C0887073E55}" type="pres">
      <dgm:prSet presAssocID="{1E5CD060-0F26-49F3-BD2B-32094FB30202}" presName="sibTrans" presStyleCnt="0"/>
      <dgm:spPr/>
    </dgm:pt>
    <dgm:pt modelId="{68C06F7B-D6D0-49A4-B711-34C38D8910BF}" type="pres">
      <dgm:prSet presAssocID="{0ACB7B7A-AC02-4609-BE8B-076682133CA6}" presName="node" presStyleLbl="node1" presStyleIdx="2" presStyleCnt="3" custScaleX="109913">
        <dgm:presLayoutVars>
          <dgm:bulletEnabled val="1"/>
        </dgm:presLayoutVars>
      </dgm:prSet>
      <dgm:spPr/>
    </dgm:pt>
  </dgm:ptLst>
  <dgm:cxnLst>
    <dgm:cxn modelId="{3B594117-DDB2-4647-8B13-741276A49BC2}" srcId="{409533A9-E0A3-4263-8299-DA0ECD7E0A15}" destId="{E49511EB-1C4E-4E67-9AEA-3E9E59EFE184}" srcOrd="1" destOrd="0" parTransId="{3D1DAC0E-DFE9-41E1-812B-2FE0324779EF}" sibTransId="{1E5CD060-0F26-49F3-BD2B-32094FB30202}"/>
    <dgm:cxn modelId="{D508FB2C-66E0-4538-90BA-00CD96DC61DF}" type="presOf" srcId="{B480EDC2-8DE9-470D-8E1F-57263DA8B04E}" destId="{A7AE4CB9-B55F-4556-BD22-B948C81F1318}" srcOrd="0" destOrd="0" presId="urn:microsoft.com/office/officeart/2005/8/layout/hList6"/>
    <dgm:cxn modelId="{C84B646D-1D50-4F2A-B756-FDFCC237356D}" srcId="{409533A9-E0A3-4263-8299-DA0ECD7E0A15}" destId="{0ACB7B7A-AC02-4609-BE8B-076682133CA6}" srcOrd="2" destOrd="0" parTransId="{11D6F77D-2435-4F1A-B9B3-D26C27887A9C}" sibTransId="{4A5CD4F8-F6F7-406A-A252-57DB7A89100E}"/>
    <dgm:cxn modelId="{7402B459-3557-4E0A-94B8-08309EE7B4A3}" type="presOf" srcId="{409533A9-E0A3-4263-8299-DA0ECD7E0A15}" destId="{D1949B5E-20E6-47B5-A285-23BC03BABA89}" srcOrd="0" destOrd="0" presId="urn:microsoft.com/office/officeart/2005/8/layout/hList6"/>
    <dgm:cxn modelId="{177AFB79-756D-48B8-AE3D-748A5B704ECC}" type="presOf" srcId="{E49511EB-1C4E-4E67-9AEA-3E9E59EFE184}" destId="{34E305D9-7BFD-4B15-92E4-FD644651738A}" srcOrd="0" destOrd="0" presId="urn:microsoft.com/office/officeart/2005/8/layout/hList6"/>
    <dgm:cxn modelId="{FEC4F89A-3A30-4C97-A704-90FAA23EAE3C}" type="presOf" srcId="{0ACB7B7A-AC02-4609-BE8B-076682133CA6}" destId="{68C06F7B-D6D0-49A4-B711-34C38D8910BF}" srcOrd="0" destOrd="0" presId="urn:microsoft.com/office/officeart/2005/8/layout/hList6"/>
    <dgm:cxn modelId="{5FC841AF-60B8-4FEE-B183-04F55188953B}" srcId="{409533A9-E0A3-4263-8299-DA0ECD7E0A15}" destId="{B480EDC2-8DE9-470D-8E1F-57263DA8B04E}" srcOrd="0" destOrd="0" parTransId="{BD455ED9-7717-40C1-AB69-376848DB4357}" sibTransId="{B990719C-E48C-4C91-B266-404D64962A61}"/>
    <dgm:cxn modelId="{5E032534-CC97-43EF-BC7E-037DD87C68E7}" type="presParOf" srcId="{D1949B5E-20E6-47B5-A285-23BC03BABA89}" destId="{A7AE4CB9-B55F-4556-BD22-B948C81F1318}" srcOrd="0" destOrd="0" presId="urn:microsoft.com/office/officeart/2005/8/layout/hList6"/>
    <dgm:cxn modelId="{EC1939F1-265C-486E-A03C-EA252973AE6E}" type="presParOf" srcId="{D1949B5E-20E6-47B5-A285-23BC03BABA89}" destId="{8BD42940-7EF9-4D9B-8F6A-2841A54A0369}" srcOrd="1" destOrd="0" presId="urn:microsoft.com/office/officeart/2005/8/layout/hList6"/>
    <dgm:cxn modelId="{772075B9-C46D-486C-A54B-DF6065002B77}" type="presParOf" srcId="{D1949B5E-20E6-47B5-A285-23BC03BABA89}" destId="{34E305D9-7BFD-4B15-92E4-FD644651738A}" srcOrd="2" destOrd="0" presId="urn:microsoft.com/office/officeart/2005/8/layout/hList6"/>
    <dgm:cxn modelId="{79FA17A0-7B84-4EEC-A454-A1646CEBA234}" type="presParOf" srcId="{D1949B5E-20E6-47B5-A285-23BC03BABA89}" destId="{0685C116-F910-4ADC-B7B3-4C0887073E55}" srcOrd="3" destOrd="0" presId="urn:microsoft.com/office/officeart/2005/8/layout/hList6"/>
    <dgm:cxn modelId="{09C5FADF-532E-4EBC-94FA-05B28F6E40F1}" type="presParOf" srcId="{D1949B5E-20E6-47B5-A285-23BC03BABA89}" destId="{68C06F7B-D6D0-49A4-B711-34C38D8910B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FDA348-661E-4073-9C5A-C466670151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21250C91-29C7-44E9-80A4-D67EA24A73D6}">
      <dgm:prSet phldrT="[Κείμενο]" custT="1"/>
      <dgm:spPr/>
      <dgm:t>
        <a:bodyPr/>
        <a:lstStyle/>
        <a:p>
          <a:endParaRPr lang="el-GR" sz="2000" dirty="0"/>
        </a:p>
        <a:p>
          <a:r>
            <a:rPr lang="el-GR" sz="2000" dirty="0"/>
            <a:t>Ίση μεταχείριση στην απασχόληση και την εργασία</a:t>
          </a:r>
        </a:p>
        <a:p>
          <a:r>
            <a:rPr lang="el-GR" sz="2000" dirty="0"/>
            <a:t>Οδηγία 2000/78/ΕΚ</a:t>
          </a:r>
        </a:p>
        <a:p>
          <a:endParaRPr lang="el-GR" sz="2400" dirty="0"/>
        </a:p>
      </dgm:t>
    </dgm:pt>
    <dgm:pt modelId="{56646F86-B77C-40A3-A949-2D01C194F12E}" type="parTrans" cxnId="{BFDFAA89-89C5-4115-AC2A-500B7247998E}">
      <dgm:prSet/>
      <dgm:spPr/>
      <dgm:t>
        <a:bodyPr/>
        <a:lstStyle/>
        <a:p>
          <a:endParaRPr lang="el-GR"/>
        </a:p>
      </dgm:t>
    </dgm:pt>
    <dgm:pt modelId="{7D15196B-A956-481A-B6A7-34C94F87FAF2}" type="sibTrans" cxnId="{BFDFAA89-89C5-4115-AC2A-500B7247998E}">
      <dgm:prSet/>
      <dgm:spPr/>
      <dgm:t>
        <a:bodyPr/>
        <a:lstStyle/>
        <a:p>
          <a:endParaRPr lang="el-GR"/>
        </a:p>
      </dgm:t>
    </dgm:pt>
    <dgm:pt modelId="{A64E35C4-0B15-4FA1-93D1-21955481B2E8}">
      <dgm:prSet custT="1"/>
      <dgm:spPr/>
      <dgm:t>
        <a:bodyPr/>
        <a:lstStyle/>
        <a:p>
          <a:pPr>
            <a:lnSpc>
              <a:spcPct val="110000"/>
            </a:lnSpc>
          </a:pPr>
          <a:r>
            <a:rPr lang="el-GR" sz="2000" dirty="0"/>
            <a:t>ν</a:t>
          </a:r>
        </a:p>
      </dgm:t>
    </dgm:pt>
    <dgm:pt modelId="{79DB4ED8-1035-41C8-8380-50873ED1E7D8}" type="parTrans" cxnId="{5B4FFF5C-A684-4951-B151-CE7336685E6A}">
      <dgm:prSet/>
      <dgm:spPr/>
      <dgm:t>
        <a:bodyPr/>
        <a:lstStyle/>
        <a:p>
          <a:endParaRPr lang="el-GR"/>
        </a:p>
      </dgm:t>
    </dgm:pt>
    <dgm:pt modelId="{FEB878ED-3798-4A6D-B908-F1CA33472C34}" type="sibTrans" cxnId="{5B4FFF5C-A684-4951-B151-CE7336685E6A}">
      <dgm:prSet/>
      <dgm:spPr/>
      <dgm:t>
        <a:bodyPr/>
        <a:lstStyle/>
        <a:p>
          <a:endParaRPr lang="el-GR"/>
        </a:p>
      </dgm:t>
    </dgm:pt>
    <dgm:pt modelId="{E3922800-8837-410B-ADB7-DB795CC10CE5}">
      <dgm:prSet phldrT="[Κείμενο]" custT="1"/>
      <dgm:spPr/>
      <dgm:t>
        <a:bodyPr/>
        <a:lstStyle/>
        <a:p>
          <a:pPr>
            <a:lnSpc>
              <a:spcPct val="110000"/>
            </a:lnSpc>
            <a:buFontTx/>
            <a:buNone/>
          </a:pPr>
          <a:r>
            <a:rPr lang="el-GR" sz="1900" dirty="0">
              <a:solidFill>
                <a:srgbClr val="002060"/>
              </a:solidFill>
            </a:rPr>
            <a:t>  Στόχος της οδηγίας είναι να διασφαλιστεί ότι τα πρόσωπα ενός δεδομένου θρησκεύματος ή πεποιθήσεων, αναπηρίας, ηλικίας ή γενετήσιου προσανατολισμού δεν υφίστανται διακρίσεις, αλλά αντ' αυτού απολαμβάνουν ίση μεταχείριση στον εργασιακό τους χώρο.</a:t>
          </a:r>
        </a:p>
      </dgm:t>
    </dgm:pt>
    <dgm:pt modelId="{D1E50A00-10CD-43E8-866A-963D3649FAE0}" type="parTrans" cxnId="{DFA8555D-E661-4326-B5F5-06D74CBFA4F0}">
      <dgm:prSet/>
      <dgm:spPr/>
      <dgm:t>
        <a:bodyPr/>
        <a:lstStyle/>
        <a:p>
          <a:endParaRPr lang="el-GR"/>
        </a:p>
      </dgm:t>
    </dgm:pt>
    <dgm:pt modelId="{6B2EBBF7-34B1-4E45-AB25-08D42E5DF17F}" type="sibTrans" cxnId="{DFA8555D-E661-4326-B5F5-06D74CBFA4F0}">
      <dgm:prSet/>
      <dgm:spPr/>
      <dgm:t>
        <a:bodyPr/>
        <a:lstStyle/>
        <a:p>
          <a:endParaRPr lang="el-GR"/>
        </a:p>
      </dgm:t>
    </dgm:pt>
    <dgm:pt modelId="{3B5C1EEF-15C7-4BF5-8FE6-792A5C3A9E5F}">
      <dgm:prSet custT="1"/>
      <dgm:spPr/>
      <dgm:t>
        <a:bodyPr/>
        <a:lstStyle/>
        <a:p>
          <a:pPr algn="ctr">
            <a:lnSpc>
              <a:spcPct val="110000"/>
            </a:lnSpc>
            <a:buFontTx/>
            <a:buNone/>
          </a:pPr>
          <a:r>
            <a:rPr lang="el-GR" sz="2000" dirty="0">
              <a:solidFill>
                <a:srgbClr val="002060"/>
              </a:solidFill>
            </a:rPr>
            <a:t>Τις άμεσες διακρίσεις (διαφοροποιημένη μεταχείριση λόγω ιδιαίτερου χαρακτηριστικού) όσο και τις έμμεσες διακρίσεις (οποιαδήποτε διάταξη, κριτήριο ή πρακτική τα οποία μολονότι είναι εκ πρώτης όψης ουδέτερα, προκαλούν μειονεκτική μεταχείριση των προσώπων που εμπίπτουν στις παραπάνω κατηγορίες σε σχέση με άλλα άτομα). Η παρενόχληση, η οποία δημιουργεί εχθρικό περιβάλλον, νοείται ως διάκριση.</a:t>
          </a:r>
        </a:p>
      </dgm:t>
    </dgm:pt>
    <dgm:pt modelId="{EB2B8209-4F58-433E-B0B7-5A85D8FFC8EA}" type="parTrans" cxnId="{A84C3E9E-64C7-4F43-9514-225C8CEF7792}">
      <dgm:prSet/>
      <dgm:spPr/>
      <dgm:t>
        <a:bodyPr/>
        <a:lstStyle/>
        <a:p>
          <a:endParaRPr lang="el-GR"/>
        </a:p>
      </dgm:t>
    </dgm:pt>
    <dgm:pt modelId="{B82E2279-79C0-4EA6-BF03-C7630ED095F7}" type="sibTrans" cxnId="{A84C3E9E-64C7-4F43-9514-225C8CEF7792}">
      <dgm:prSet/>
      <dgm:spPr/>
      <dgm:t>
        <a:bodyPr/>
        <a:lstStyle/>
        <a:p>
          <a:endParaRPr lang="el-GR"/>
        </a:p>
      </dgm:t>
    </dgm:pt>
    <dgm:pt modelId="{907D34E4-DE3E-408A-AF38-2419E9B54A93}">
      <dgm:prSet custT="1"/>
      <dgm:spPr/>
      <dgm:t>
        <a:bodyPr anchor="t"/>
        <a:lstStyle/>
        <a:p>
          <a:r>
            <a:rPr lang="el-GR" sz="2000" dirty="0"/>
            <a:t>Ποια είδη διακρίσεων καλύπτονται από την οδηγία:</a:t>
          </a:r>
        </a:p>
        <a:p>
          <a:endParaRPr lang="el-GR" sz="2000" dirty="0"/>
        </a:p>
      </dgm:t>
    </dgm:pt>
    <dgm:pt modelId="{E3E36D78-ACB7-455D-86C8-2D55EAFA05BF}" type="parTrans" cxnId="{2019388B-2B5F-4A12-BDA0-85C1D06ACD20}">
      <dgm:prSet/>
      <dgm:spPr/>
      <dgm:t>
        <a:bodyPr/>
        <a:lstStyle/>
        <a:p>
          <a:endParaRPr lang="el-GR"/>
        </a:p>
      </dgm:t>
    </dgm:pt>
    <dgm:pt modelId="{A6C40E33-019A-44E8-8847-9BE1081D4983}" type="sibTrans" cxnId="{2019388B-2B5F-4A12-BDA0-85C1D06ACD20}">
      <dgm:prSet/>
      <dgm:spPr/>
      <dgm:t>
        <a:bodyPr/>
        <a:lstStyle/>
        <a:p>
          <a:endParaRPr lang="el-GR"/>
        </a:p>
      </dgm:t>
    </dgm:pt>
    <dgm:pt modelId="{880B4788-BAFA-4260-958B-70364F05FCB0}">
      <dgm:prSet custT="1"/>
      <dgm:spPr>
        <a:noFill/>
        <a:ln>
          <a:noFill/>
        </a:ln>
      </dgm:spPr>
      <dgm:t>
        <a:bodyPr/>
        <a:lstStyle/>
        <a:p>
          <a:endParaRPr lang="el-GR" sz="2800" dirty="0"/>
        </a:p>
      </dgm:t>
    </dgm:pt>
    <dgm:pt modelId="{3ACEAD32-ACD5-4B3D-B95B-CDD9B7BD7320}" type="sibTrans" cxnId="{6039A7A4-4B5C-4E84-A21A-F5ABFB2A7B68}">
      <dgm:prSet/>
      <dgm:spPr/>
      <dgm:t>
        <a:bodyPr/>
        <a:lstStyle/>
        <a:p>
          <a:endParaRPr lang="el-GR"/>
        </a:p>
      </dgm:t>
    </dgm:pt>
    <dgm:pt modelId="{4B1CCCEB-1F6E-4CF2-BB0D-31A84EDEA0B7}" type="parTrans" cxnId="{6039A7A4-4B5C-4E84-A21A-F5ABFB2A7B68}">
      <dgm:prSet/>
      <dgm:spPr/>
      <dgm:t>
        <a:bodyPr/>
        <a:lstStyle/>
        <a:p>
          <a:endParaRPr lang="el-GR"/>
        </a:p>
      </dgm:t>
    </dgm:pt>
    <dgm:pt modelId="{41867AAA-DDB9-4332-8328-AE52280F3D9C}">
      <dgm:prSet custT="1"/>
      <dgm:spPr/>
      <dgm:t>
        <a:bodyPr/>
        <a:lstStyle/>
        <a:p>
          <a:pPr>
            <a:lnSpc>
              <a:spcPct val="110000"/>
            </a:lnSpc>
          </a:pPr>
          <a:endParaRPr lang="el-GR" sz="2000" dirty="0"/>
        </a:p>
      </dgm:t>
    </dgm:pt>
    <dgm:pt modelId="{ADEDC495-012D-49F8-95EE-4F858A889510}" type="parTrans" cxnId="{D56886F1-C10C-4668-9FA3-456125835D5B}">
      <dgm:prSet/>
      <dgm:spPr/>
      <dgm:t>
        <a:bodyPr/>
        <a:lstStyle/>
        <a:p>
          <a:endParaRPr lang="el-GR"/>
        </a:p>
      </dgm:t>
    </dgm:pt>
    <dgm:pt modelId="{0EAA8838-D7A0-4C70-AEE0-155E03F9150C}" type="sibTrans" cxnId="{D56886F1-C10C-4668-9FA3-456125835D5B}">
      <dgm:prSet/>
      <dgm:spPr/>
      <dgm:t>
        <a:bodyPr/>
        <a:lstStyle/>
        <a:p>
          <a:endParaRPr lang="el-GR"/>
        </a:p>
      </dgm:t>
    </dgm:pt>
    <dgm:pt modelId="{45353583-F000-4320-868A-7E231C216425}" type="pres">
      <dgm:prSet presAssocID="{39FDA348-661E-4073-9C5A-C4666701519A}" presName="Name0" presStyleCnt="0">
        <dgm:presLayoutVars>
          <dgm:dir/>
          <dgm:animLvl val="lvl"/>
          <dgm:resizeHandles/>
        </dgm:presLayoutVars>
      </dgm:prSet>
      <dgm:spPr/>
    </dgm:pt>
    <dgm:pt modelId="{F93B4C48-C690-4C8E-9645-943236E6BBFF}" type="pres">
      <dgm:prSet presAssocID="{21250C91-29C7-44E9-80A4-D67EA24A73D6}" presName="linNode" presStyleCnt="0"/>
      <dgm:spPr/>
    </dgm:pt>
    <dgm:pt modelId="{F3C346AD-FC38-4CBF-9D08-E3518E3ABEE9}" type="pres">
      <dgm:prSet presAssocID="{21250C91-29C7-44E9-80A4-D67EA24A73D6}" presName="parentShp" presStyleLbl="node1" presStyleIdx="0" presStyleCnt="3" custScaleX="129571" custScaleY="276872">
        <dgm:presLayoutVars>
          <dgm:bulletEnabled val="1"/>
        </dgm:presLayoutVars>
      </dgm:prSet>
      <dgm:spPr>
        <a:prstGeom prst="rightArrow">
          <a:avLst/>
        </a:prstGeom>
      </dgm:spPr>
    </dgm:pt>
    <dgm:pt modelId="{4E697AB9-6376-49AC-9DBD-360E967AFBD5}" type="pres">
      <dgm:prSet presAssocID="{21250C91-29C7-44E9-80A4-D67EA24A73D6}" presName="childShp" presStyleLbl="bgAccFollowNode1" presStyleIdx="0" presStyleCnt="3" custScaleX="129315" custScaleY="226380">
        <dgm:presLayoutVars>
          <dgm:bulletEnabled val="1"/>
        </dgm:presLayoutVars>
      </dgm:prSet>
      <dgm:spPr>
        <a:prstGeom prst="flowChartAlternateProcess">
          <a:avLst/>
        </a:prstGeom>
      </dgm:spPr>
    </dgm:pt>
    <dgm:pt modelId="{AC41C6B4-A05B-4CAD-9405-36EE744DF05C}" type="pres">
      <dgm:prSet presAssocID="{7D15196B-A956-481A-B6A7-34C94F87FAF2}" presName="spacing" presStyleCnt="0"/>
      <dgm:spPr/>
    </dgm:pt>
    <dgm:pt modelId="{77B4345E-3A16-4435-9955-40D8520DADC8}" type="pres">
      <dgm:prSet presAssocID="{880B4788-BAFA-4260-958B-70364F05FCB0}" presName="linNode" presStyleCnt="0"/>
      <dgm:spPr/>
    </dgm:pt>
    <dgm:pt modelId="{86E59445-43F6-4A45-B375-E1BF0A03E8F6}" type="pres">
      <dgm:prSet presAssocID="{880B4788-BAFA-4260-958B-70364F05FCB0}" presName="parentShp" presStyleLbl="node1" presStyleIdx="1" presStyleCnt="3" custAng="10800000" custFlipVert="0" custFlipHor="0" custScaleX="40592" custScaleY="14873" custLinFactX="400000" custLinFactY="33347" custLinFactNeighborX="425990" custLinFactNeighborY="100000">
        <dgm:presLayoutVars>
          <dgm:bulletEnabled val="1"/>
        </dgm:presLayoutVars>
      </dgm:prSet>
      <dgm:spPr>
        <a:prstGeom prst="downArrow">
          <a:avLst/>
        </a:prstGeom>
      </dgm:spPr>
    </dgm:pt>
    <dgm:pt modelId="{9CA280BE-20E9-470A-8870-9C39BC4A871A}" type="pres">
      <dgm:prSet presAssocID="{880B4788-BAFA-4260-958B-70364F05FCB0}" presName="childShp" presStyleLbl="bgAccFollowNode1" presStyleIdx="1" presStyleCnt="3" custScaleX="767041" custScaleY="222756" custLinFactY="1409" custLinFactNeighborX="-11501" custLinFactNeighborY="100000">
        <dgm:presLayoutVars>
          <dgm:bulletEnabled val="1"/>
        </dgm:presLayoutVars>
      </dgm:prSet>
      <dgm:spPr>
        <a:prstGeom prst="flowChartAlternateProcess">
          <a:avLst/>
        </a:prstGeom>
      </dgm:spPr>
    </dgm:pt>
    <dgm:pt modelId="{158B9C30-3F10-4EC2-A1AE-5892B08A2A3E}" type="pres">
      <dgm:prSet presAssocID="{3ACEAD32-ACD5-4B3D-B95B-CDD9B7BD7320}" presName="spacing" presStyleCnt="0"/>
      <dgm:spPr/>
    </dgm:pt>
    <dgm:pt modelId="{332DDCA9-3513-40A3-9D20-BE4F3BF07E79}" type="pres">
      <dgm:prSet presAssocID="{907D34E4-DE3E-408A-AF38-2419E9B54A93}" presName="linNode" presStyleCnt="0"/>
      <dgm:spPr/>
    </dgm:pt>
    <dgm:pt modelId="{6E687EE1-9F40-4723-8103-8186DAF593C3}" type="pres">
      <dgm:prSet presAssocID="{907D34E4-DE3E-408A-AF38-2419E9B54A93}" presName="parentShp" presStyleLbl="node1" presStyleIdx="2" presStyleCnt="3" custScaleX="133293" custScaleY="106679" custLinFactY="-100000" custLinFactNeighborX="5547" custLinFactNeighborY="-137688">
        <dgm:presLayoutVars>
          <dgm:bulletEnabled val="1"/>
        </dgm:presLayoutVars>
      </dgm:prSet>
      <dgm:spPr>
        <a:prstGeom prst="flowChartOffpageConnector">
          <a:avLst/>
        </a:prstGeom>
      </dgm:spPr>
    </dgm:pt>
    <dgm:pt modelId="{0239152F-7717-42C3-8039-9E9F18AC1B36}" type="pres">
      <dgm:prSet presAssocID="{907D34E4-DE3E-408A-AF38-2419E9B54A93}" presName="childShp" presStyleLbl="bgAccFollowNode1" presStyleIdx="2" presStyleCnt="3" custFlipHor="1" custScaleX="6337" custLinFactNeighborX="1240" custLinFactNeighborY="1034">
        <dgm:presLayoutVars>
          <dgm:bulletEnabled val="1"/>
        </dgm:presLayoutVars>
      </dgm:prSet>
      <dgm:spPr>
        <a:noFill/>
        <a:ln>
          <a:noFill/>
        </a:ln>
      </dgm:spPr>
    </dgm:pt>
  </dgm:ptLst>
  <dgm:cxnLst>
    <dgm:cxn modelId="{3AC01F40-0CF5-4A68-A6DA-81AF5ECE4A35}" type="presOf" srcId="{880B4788-BAFA-4260-958B-70364F05FCB0}" destId="{86E59445-43F6-4A45-B375-E1BF0A03E8F6}" srcOrd="0" destOrd="0" presId="urn:microsoft.com/office/officeart/2005/8/layout/vList6"/>
    <dgm:cxn modelId="{5B4FFF5C-A684-4951-B151-CE7336685E6A}" srcId="{21250C91-29C7-44E9-80A4-D67EA24A73D6}" destId="{A64E35C4-0B15-4FA1-93D1-21955481B2E8}" srcOrd="2" destOrd="0" parTransId="{79DB4ED8-1035-41C8-8380-50873ED1E7D8}" sibTransId="{FEB878ED-3798-4A6D-B908-F1CA33472C34}"/>
    <dgm:cxn modelId="{DFA8555D-E661-4326-B5F5-06D74CBFA4F0}" srcId="{21250C91-29C7-44E9-80A4-D67EA24A73D6}" destId="{E3922800-8837-410B-ADB7-DB795CC10CE5}" srcOrd="0" destOrd="0" parTransId="{D1E50A00-10CD-43E8-866A-963D3649FAE0}" sibTransId="{6B2EBBF7-34B1-4E45-AB25-08D42E5DF17F}"/>
    <dgm:cxn modelId="{1E2B0F4A-31B1-4FF1-93FA-FBABFF9A943D}" type="presOf" srcId="{A64E35C4-0B15-4FA1-93D1-21955481B2E8}" destId="{4E697AB9-6376-49AC-9DBD-360E967AFBD5}" srcOrd="0" destOrd="2" presId="urn:microsoft.com/office/officeart/2005/8/layout/vList6"/>
    <dgm:cxn modelId="{E1CC106A-81C2-4C10-B15F-49EBDDA9E0E2}" type="presOf" srcId="{907D34E4-DE3E-408A-AF38-2419E9B54A93}" destId="{6E687EE1-9F40-4723-8103-8186DAF593C3}" srcOrd="0" destOrd="0" presId="urn:microsoft.com/office/officeart/2005/8/layout/vList6"/>
    <dgm:cxn modelId="{3D7AC088-9265-4F50-B73B-978301899D4F}" type="presOf" srcId="{41867AAA-DDB9-4332-8328-AE52280F3D9C}" destId="{4E697AB9-6376-49AC-9DBD-360E967AFBD5}" srcOrd="0" destOrd="1" presId="urn:microsoft.com/office/officeart/2005/8/layout/vList6"/>
    <dgm:cxn modelId="{BFDFAA89-89C5-4115-AC2A-500B7247998E}" srcId="{39FDA348-661E-4073-9C5A-C4666701519A}" destId="{21250C91-29C7-44E9-80A4-D67EA24A73D6}" srcOrd="0" destOrd="0" parTransId="{56646F86-B77C-40A3-A949-2D01C194F12E}" sibTransId="{7D15196B-A956-481A-B6A7-34C94F87FAF2}"/>
    <dgm:cxn modelId="{2019388B-2B5F-4A12-BDA0-85C1D06ACD20}" srcId="{39FDA348-661E-4073-9C5A-C4666701519A}" destId="{907D34E4-DE3E-408A-AF38-2419E9B54A93}" srcOrd="2" destOrd="0" parTransId="{E3E36D78-ACB7-455D-86C8-2D55EAFA05BF}" sibTransId="{A6C40E33-019A-44E8-8847-9BE1081D4983}"/>
    <dgm:cxn modelId="{7E0E1191-8D21-4203-91F0-0304B5E332F0}" type="presOf" srcId="{21250C91-29C7-44E9-80A4-D67EA24A73D6}" destId="{F3C346AD-FC38-4CBF-9D08-E3518E3ABEE9}" srcOrd="0" destOrd="0" presId="urn:microsoft.com/office/officeart/2005/8/layout/vList6"/>
    <dgm:cxn modelId="{A84C3E9E-64C7-4F43-9514-225C8CEF7792}" srcId="{880B4788-BAFA-4260-958B-70364F05FCB0}" destId="{3B5C1EEF-15C7-4BF5-8FE6-792A5C3A9E5F}" srcOrd="0" destOrd="0" parTransId="{EB2B8209-4F58-433E-B0B7-5A85D8FFC8EA}" sibTransId="{B82E2279-79C0-4EA6-BF03-C7630ED095F7}"/>
    <dgm:cxn modelId="{755C679E-2A9F-4124-93AA-7CE6E499E480}" type="presOf" srcId="{E3922800-8837-410B-ADB7-DB795CC10CE5}" destId="{4E697AB9-6376-49AC-9DBD-360E967AFBD5}" srcOrd="0" destOrd="0" presId="urn:microsoft.com/office/officeart/2005/8/layout/vList6"/>
    <dgm:cxn modelId="{60144DA2-9971-4C7A-8520-8137F18AF47E}" type="presOf" srcId="{39FDA348-661E-4073-9C5A-C4666701519A}" destId="{45353583-F000-4320-868A-7E231C216425}" srcOrd="0" destOrd="0" presId="urn:microsoft.com/office/officeart/2005/8/layout/vList6"/>
    <dgm:cxn modelId="{6039A7A4-4B5C-4E84-A21A-F5ABFB2A7B68}" srcId="{39FDA348-661E-4073-9C5A-C4666701519A}" destId="{880B4788-BAFA-4260-958B-70364F05FCB0}" srcOrd="1" destOrd="0" parTransId="{4B1CCCEB-1F6E-4CF2-BB0D-31A84EDEA0B7}" sibTransId="{3ACEAD32-ACD5-4B3D-B95B-CDD9B7BD7320}"/>
    <dgm:cxn modelId="{85D96EB0-29C4-49C6-A3D4-697FB002A3C1}" type="presOf" srcId="{3B5C1EEF-15C7-4BF5-8FE6-792A5C3A9E5F}" destId="{9CA280BE-20E9-470A-8870-9C39BC4A871A}" srcOrd="0" destOrd="0" presId="urn:microsoft.com/office/officeart/2005/8/layout/vList6"/>
    <dgm:cxn modelId="{D56886F1-C10C-4668-9FA3-456125835D5B}" srcId="{21250C91-29C7-44E9-80A4-D67EA24A73D6}" destId="{41867AAA-DDB9-4332-8328-AE52280F3D9C}" srcOrd="1" destOrd="0" parTransId="{ADEDC495-012D-49F8-95EE-4F858A889510}" sibTransId="{0EAA8838-D7A0-4C70-AEE0-155E03F9150C}"/>
    <dgm:cxn modelId="{F4F290C4-74C8-4841-BA46-5B47C4EC0B3D}" type="presParOf" srcId="{45353583-F000-4320-868A-7E231C216425}" destId="{F93B4C48-C690-4C8E-9645-943236E6BBFF}" srcOrd="0" destOrd="0" presId="urn:microsoft.com/office/officeart/2005/8/layout/vList6"/>
    <dgm:cxn modelId="{368DDD6A-35A4-4B2A-8DF6-6E3A1C988234}" type="presParOf" srcId="{F93B4C48-C690-4C8E-9645-943236E6BBFF}" destId="{F3C346AD-FC38-4CBF-9D08-E3518E3ABEE9}" srcOrd="0" destOrd="0" presId="urn:microsoft.com/office/officeart/2005/8/layout/vList6"/>
    <dgm:cxn modelId="{61B47889-207C-4954-960A-ABC3D819B45E}" type="presParOf" srcId="{F93B4C48-C690-4C8E-9645-943236E6BBFF}" destId="{4E697AB9-6376-49AC-9DBD-360E967AFBD5}" srcOrd="1" destOrd="0" presId="urn:microsoft.com/office/officeart/2005/8/layout/vList6"/>
    <dgm:cxn modelId="{335A267F-29E6-4677-8704-B2E074D3A9FC}" type="presParOf" srcId="{45353583-F000-4320-868A-7E231C216425}" destId="{AC41C6B4-A05B-4CAD-9405-36EE744DF05C}" srcOrd="1" destOrd="0" presId="urn:microsoft.com/office/officeart/2005/8/layout/vList6"/>
    <dgm:cxn modelId="{B957CC05-0F56-42A2-9995-B09103A3A146}" type="presParOf" srcId="{45353583-F000-4320-868A-7E231C216425}" destId="{77B4345E-3A16-4435-9955-40D8520DADC8}" srcOrd="2" destOrd="0" presId="urn:microsoft.com/office/officeart/2005/8/layout/vList6"/>
    <dgm:cxn modelId="{72BC58E3-AB02-4826-9527-5D6E6DAF2D38}" type="presParOf" srcId="{77B4345E-3A16-4435-9955-40D8520DADC8}" destId="{86E59445-43F6-4A45-B375-E1BF0A03E8F6}" srcOrd="0" destOrd="0" presId="urn:microsoft.com/office/officeart/2005/8/layout/vList6"/>
    <dgm:cxn modelId="{ED60D594-F209-441D-A615-B6270B71F5E6}" type="presParOf" srcId="{77B4345E-3A16-4435-9955-40D8520DADC8}" destId="{9CA280BE-20E9-470A-8870-9C39BC4A871A}" srcOrd="1" destOrd="0" presId="urn:microsoft.com/office/officeart/2005/8/layout/vList6"/>
    <dgm:cxn modelId="{B0FBAE78-6EA1-4C3A-B5A5-015B309826B7}" type="presParOf" srcId="{45353583-F000-4320-868A-7E231C216425}" destId="{158B9C30-3F10-4EC2-A1AE-5892B08A2A3E}" srcOrd="3" destOrd="0" presId="urn:microsoft.com/office/officeart/2005/8/layout/vList6"/>
    <dgm:cxn modelId="{73622606-5B12-4E6D-B2B2-D08DB1F4534E}" type="presParOf" srcId="{45353583-F000-4320-868A-7E231C216425}" destId="{332DDCA9-3513-40A3-9D20-BE4F3BF07E79}" srcOrd="4" destOrd="0" presId="urn:microsoft.com/office/officeart/2005/8/layout/vList6"/>
    <dgm:cxn modelId="{87D0F169-9799-438E-8B26-FCCDC7D8C25B}" type="presParOf" srcId="{332DDCA9-3513-40A3-9D20-BE4F3BF07E79}" destId="{6E687EE1-9F40-4723-8103-8186DAF593C3}" srcOrd="0" destOrd="0" presId="urn:microsoft.com/office/officeart/2005/8/layout/vList6"/>
    <dgm:cxn modelId="{3FD74249-3AFA-44E6-A2C1-206262B99393}" type="presParOf" srcId="{332DDCA9-3513-40A3-9D20-BE4F3BF07E79}" destId="{0239152F-7717-42C3-8039-9E9F18AC1B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6D66F8-5E5F-4B21-9633-6497A325B0AF}"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l-GR"/>
        </a:p>
      </dgm:t>
    </dgm:pt>
    <dgm:pt modelId="{A32DE698-E30E-4DEA-AF09-99175C97BE02}">
      <dgm:prSet phldrT="[Κείμενο]" custT="1"/>
      <dgm:spPr>
        <a:solidFill>
          <a:schemeClr val="accent6">
            <a:lumMod val="40000"/>
            <a:lumOff val="60000"/>
          </a:schemeClr>
        </a:solidFill>
      </dgm:spPr>
      <dgm:t>
        <a:bodyPr/>
        <a:lstStyle/>
        <a:p>
          <a:pPr algn="l"/>
          <a:r>
            <a:rPr lang="el-GR" sz="2000" dirty="0">
              <a:solidFill>
                <a:srgbClr val="002060"/>
              </a:solidFill>
            </a:rPr>
            <a:t>Άρθρο 20 ΣΛΕΕ:</a:t>
          </a:r>
        </a:p>
        <a:p>
          <a:pPr algn="l"/>
          <a:r>
            <a:rPr lang="el-GR" sz="2000" dirty="0">
              <a:solidFill>
                <a:srgbClr val="002060"/>
              </a:solidFill>
            </a:rPr>
            <a:t>Οι πολίτες της Ένωσης έχουν τα δικαιώματα και τις υποχρεώσεις που προβλέπονται στις Συνθήκες.</a:t>
          </a:r>
        </a:p>
        <a:p>
          <a:pPr algn="l"/>
          <a:r>
            <a:rPr lang="el-GR" sz="2000" dirty="0">
              <a:solidFill>
                <a:srgbClr val="002060"/>
              </a:solidFill>
            </a:rPr>
            <a:t>…Το δικαίωμα του εκλέγειν και εκλέγεσθαι στις εκλογές του Ευρωπαϊκού Κοινοβουλίου καθώς και στις δημοτικές εκλογές στο κράτος μέλος κατοικίας τους, υπό τους ίδιους όρους με τους υπηκόους του εν λόγω κράτους,</a:t>
          </a:r>
        </a:p>
      </dgm:t>
    </dgm:pt>
    <dgm:pt modelId="{B1A05B57-4CFE-4B1D-8EF9-3812B84C7592}" type="parTrans" cxnId="{1A44C642-4CD8-447F-A325-F3CC5CFC87D7}">
      <dgm:prSet/>
      <dgm:spPr/>
      <dgm:t>
        <a:bodyPr/>
        <a:lstStyle/>
        <a:p>
          <a:endParaRPr lang="el-GR"/>
        </a:p>
      </dgm:t>
    </dgm:pt>
    <dgm:pt modelId="{DD526182-B314-4F8E-866D-CE9EC5380BD8}" type="sibTrans" cxnId="{1A44C642-4CD8-447F-A325-F3CC5CFC87D7}">
      <dgm:prSet/>
      <dgm:spPr/>
      <dgm:t>
        <a:bodyPr/>
        <a:lstStyle/>
        <a:p>
          <a:endParaRPr lang="el-GR"/>
        </a:p>
      </dgm:t>
    </dgm:pt>
    <dgm:pt modelId="{34B1FAAF-2E09-4413-B583-D8CDA5DA40C7}">
      <dgm:prSet custT="1"/>
      <dgm:spPr>
        <a:solidFill>
          <a:schemeClr val="accent6">
            <a:lumMod val="40000"/>
            <a:lumOff val="60000"/>
          </a:schemeClr>
        </a:solidFill>
      </dgm:spPr>
      <dgm:t>
        <a:bodyPr/>
        <a:lstStyle/>
        <a:p>
          <a:pPr algn="ctr"/>
          <a:r>
            <a:rPr lang="el-GR" sz="2000" dirty="0">
              <a:solidFill>
                <a:srgbClr val="002060"/>
              </a:solidFill>
            </a:rPr>
            <a:t>Άρθρο 22 ΣΛΕΕ:</a:t>
          </a:r>
        </a:p>
        <a:p>
          <a:pPr algn="just"/>
          <a:r>
            <a:rPr lang="el-GR" sz="2000" dirty="0">
              <a:solidFill>
                <a:srgbClr val="002060"/>
              </a:solidFill>
            </a:rPr>
            <a:t> Κάθε πολίτης της Ένωσης που κατοικεί σε κράτος μέλος του οποίου δεν είναι υπήκοος έχει το δικαίωμα του εκλέγειν και εκλέγεσθαι, υπό τους ίδιους όρους με τους υπηκόους του εν λόγω κράτους στις:</a:t>
          </a:r>
        </a:p>
        <a:p>
          <a:pPr algn="ctr"/>
          <a:r>
            <a:rPr lang="el-GR" sz="2000" dirty="0">
              <a:solidFill>
                <a:srgbClr val="002060"/>
              </a:solidFill>
            </a:rPr>
            <a:t>- εκλογές του Ευρωπαϊκού Κοινοβουλίου στο κράτος μέλος της κατοικίας του</a:t>
          </a:r>
        </a:p>
        <a:p>
          <a:pPr algn="ctr"/>
          <a:r>
            <a:rPr lang="el-GR" sz="2000" dirty="0">
              <a:solidFill>
                <a:srgbClr val="002060"/>
              </a:solidFill>
            </a:rPr>
            <a:t>- δημοτικές και κοινοτικές εκλογές στο κράτος μέλος κατοικίας του </a:t>
          </a:r>
        </a:p>
        <a:p>
          <a:pPr algn="ctr"/>
          <a:endParaRPr lang="el-GR" sz="1800" dirty="0"/>
        </a:p>
        <a:p>
          <a:pPr algn="ctr"/>
          <a:endParaRPr lang="el-GR" sz="1800" dirty="0"/>
        </a:p>
      </dgm:t>
    </dgm:pt>
    <dgm:pt modelId="{24E7CEF7-1E54-489D-9657-CCC3A396E6BC}" type="parTrans" cxnId="{8975C2BF-854E-4BDA-AEDC-60EEB5443CFB}">
      <dgm:prSet/>
      <dgm:spPr/>
      <dgm:t>
        <a:bodyPr/>
        <a:lstStyle/>
        <a:p>
          <a:endParaRPr lang="el-GR"/>
        </a:p>
      </dgm:t>
    </dgm:pt>
    <dgm:pt modelId="{FA587CA9-5C43-41F8-8D8F-E36D3E019037}" type="sibTrans" cxnId="{8975C2BF-854E-4BDA-AEDC-60EEB5443CFB}">
      <dgm:prSet/>
      <dgm:spPr/>
      <dgm:t>
        <a:bodyPr/>
        <a:lstStyle/>
        <a:p>
          <a:endParaRPr lang="el-GR"/>
        </a:p>
      </dgm:t>
    </dgm:pt>
    <dgm:pt modelId="{14154DA6-F94C-4A6E-9D9C-D66C81999129}" type="pres">
      <dgm:prSet presAssocID="{B86D66F8-5E5F-4B21-9633-6497A325B0AF}" presName="layout" presStyleCnt="0">
        <dgm:presLayoutVars>
          <dgm:chMax/>
          <dgm:chPref/>
          <dgm:dir/>
          <dgm:animOne val="branch"/>
          <dgm:animLvl val="lvl"/>
          <dgm:resizeHandles/>
        </dgm:presLayoutVars>
      </dgm:prSet>
      <dgm:spPr/>
    </dgm:pt>
    <dgm:pt modelId="{CC19AD49-B87C-4218-8C4F-6F4C23A24B27}" type="pres">
      <dgm:prSet presAssocID="{A32DE698-E30E-4DEA-AF09-99175C97BE02}" presName="root" presStyleCnt="0">
        <dgm:presLayoutVars>
          <dgm:chMax/>
          <dgm:chPref val="4"/>
        </dgm:presLayoutVars>
      </dgm:prSet>
      <dgm:spPr/>
    </dgm:pt>
    <dgm:pt modelId="{2C20E6B7-FFA0-4E68-B5E8-2DE9FFBA24BB}" type="pres">
      <dgm:prSet presAssocID="{A32DE698-E30E-4DEA-AF09-99175C97BE02}" presName="rootComposite" presStyleCnt="0">
        <dgm:presLayoutVars/>
      </dgm:prSet>
      <dgm:spPr/>
    </dgm:pt>
    <dgm:pt modelId="{85E572DD-45A3-406E-9AD1-28BE838A2C1E}" type="pres">
      <dgm:prSet presAssocID="{A32DE698-E30E-4DEA-AF09-99175C97BE02}" presName="rootText" presStyleLbl="node0" presStyleIdx="0" presStyleCnt="2" custScaleX="84608" custScaleY="814697" custLinFactNeighborX="1786" custLinFactNeighborY="-539">
        <dgm:presLayoutVars>
          <dgm:chMax/>
          <dgm:chPref val="4"/>
        </dgm:presLayoutVars>
      </dgm:prSet>
      <dgm:spPr/>
    </dgm:pt>
    <dgm:pt modelId="{FBE62D33-1806-4FA6-A808-F2F1C2801283}" type="pres">
      <dgm:prSet presAssocID="{A32DE698-E30E-4DEA-AF09-99175C97BE02}" presName="childShape" presStyleCnt="0">
        <dgm:presLayoutVars>
          <dgm:chMax val="0"/>
          <dgm:chPref val="0"/>
        </dgm:presLayoutVars>
      </dgm:prSet>
      <dgm:spPr/>
    </dgm:pt>
    <dgm:pt modelId="{E4DEECFD-ECF2-4BDD-943E-16207D5D2FC7}" type="pres">
      <dgm:prSet presAssocID="{34B1FAAF-2E09-4413-B583-D8CDA5DA40C7}" presName="root" presStyleCnt="0">
        <dgm:presLayoutVars>
          <dgm:chMax/>
          <dgm:chPref val="4"/>
        </dgm:presLayoutVars>
      </dgm:prSet>
      <dgm:spPr/>
    </dgm:pt>
    <dgm:pt modelId="{25FD608C-61F6-48F9-B675-934B615DC136}" type="pres">
      <dgm:prSet presAssocID="{34B1FAAF-2E09-4413-B583-D8CDA5DA40C7}" presName="rootComposite" presStyleCnt="0">
        <dgm:presLayoutVars/>
      </dgm:prSet>
      <dgm:spPr/>
    </dgm:pt>
    <dgm:pt modelId="{9DECF49E-9F4B-4853-B592-619DAF196A53}" type="pres">
      <dgm:prSet presAssocID="{34B1FAAF-2E09-4413-B583-D8CDA5DA40C7}" presName="rootText" presStyleLbl="node0" presStyleIdx="1" presStyleCnt="2" custScaleX="124818" custScaleY="834407" custLinFactNeighborX="-4850" custLinFactNeighborY="5334">
        <dgm:presLayoutVars>
          <dgm:chMax/>
          <dgm:chPref val="4"/>
        </dgm:presLayoutVars>
      </dgm:prSet>
      <dgm:spPr/>
    </dgm:pt>
    <dgm:pt modelId="{A0048CF8-953E-4D23-AC7B-0411387632FF}" type="pres">
      <dgm:prSet presAssocID="{34B1FAAF-2E09-4413-B583-D8CDA5DA40C7}" presName="childShape" presStyleCnt="0">
        <dgm:presLayoutVars>
          <dgm:chMax val="0"/>
          <dgm:chPref val="0"/>
        </dgm:presLayoutVars>
      </dgm:prSet>
      <dgm:spPr/>
    </dgm:pt>
  </dgm:ptLst>
  <dgm:cxnLst>
    <dgm:cxn modelId="{B9C17C22-3B4E-41FF-820C-10CE92D12EE6}" type="presOf" srcId="{A32DE698-E30E-4DEA-AF09-99175C97BE02}" destId="{85E572DD-45A3-406E-9AD1-28BE838A2C1E}" srcOrd="0" destOrd="0" presId="urn:microsoft.com/office/officeart/2008/layout/PictureAccentList"/>
    <dgm:cxn modelId="{1A44C642-4CD8-447F-A325-F3CC5CFC87D7}" srcId="{B86D66F8-5E5F-4B21-9633-6497A325B0AF}" destId="{A32DE698-E30E-4DEA-AF09-99175C97BE02}" srcOrd="0" destOrd="0" parTransId="{B1A05B57-4CFE-4B1D-8EF9-3812B84C7592}" sibTransId="{DD526182-B314-4F8E-866D-CE9EC5380BD8}"/>
    <dgm:cxn modelId="{92B56584-FADF-49A1-8302-081666A9EF62}" type="presOf" srcId="{34B1FAAF-2E09-4413-B583-D8CDA5DA40C7}" destId="{9DECF49E-9F4B-4853-B592-619DAF196A53}" srcOrd="0" destOrd="0" presId="urn:microsoft.com/office/officeart/2008/layout/PictureAccentList"/>
    <dgm:cxn modelId="{D7B1F9A2-23AA-4A93-945D-01A0192FB177}" type="presOf" srcId="{B86D66F8-5E5F-4B21-9633-6497A325B0AF}" destId="{14154DA6-F94C-4A6E-9D9C-D66C81999129}" srcOrd="0" destOrd="0" presId="urn:microsoft.com/office/officeart/2008/layout/PictureAccentList"/>
    <dgm:cxn modelId="{8975C2BF-854E-4BDA-AEDC-60EEB5443CFB}" srcId="{B86D66F8-5E5F-4B21-9633-6497A325B0AF}" destId="{34B1FAAF-2E09-4413-B583-D8CDA5DA40C7}" srcOrd="1" destOrd="0" parTransId="{24E7CEF7-1E54-489D-9657-CCC3A396E6BC}" sibTransId="{FA587CA9-5C43-41F8-8D8F-E36D3E019037}"/>
    <dgm:cxn modelId="{E431040D-84BD-46D5-95E1-FEB6EF5CEAE7}" type="presParOf" srcId="{14154DA6-F94C-4A6E-9D9C-D66C81999129}" destId="{CC19AD49-B87C-4218-8C4F-6F4C23A24B27}" srcOrd="0" destOrd="0" presId="urn:microsoft.com/office/officeart/2008/layout/PictureAccentList"/>
    <dgm:cxn modelId="{77917727-D921-4CF5-8591-9DACFB1A5E6D}" type="presParOf" srcId="{CC19AD49-B87C-4218-8C4F-6F4C23A24B27}" destId="{2C20E6B7-FFA0-4E68-B5E8-2DE9FFBA24BB}" srcOrd="0" destOrd="0" presId="urn:microsoft.com/office/officeart/2008/layout/PictureAccentList"/>
    <dgm:cxn modelId="{90684BE2-BEFF-410E-B7CC-8E024EDA2481}" type="presParOf" srcId="{2C20E6B7-FFA0-4E68-B5E8-2DE9FFBA24BB}" destId="{85E572DD-45A3-406E-9AD1-28BE838A2C1E}" srcOrd="0" destOrd="0" presId="urn:microsoft.com/office/officeart/2008/layout/PictureAccentList"/>
    <dgm:cxn modelId="{BC961F62-0967-4863-AD79-65FFBE32A813}" type="presParOf" srcId="{CC19AD49-B87C-4218-8C4F-6F4C23A24B27}" destId="{FBE62D33-1806-4FA6-A808-F2F1C2801283}" srcOrd="1" destOrd="0" presId="urn:microsoft.com/office/officeart/2008/layout/PictureAccentList"/>
    <dgm:cxn modelId="{D27B6F90-C2CE-44EC-922C-E419579DD7BE}" type="presParOf" srcId="{14154DA6-F94C-4A6E-9D9C-D66C81999129}" destId="{E4DEECFD-ECF2-4BDD-943E-16207D5D2FC7}" srcOrd="1" destOrd="0" presId="urn:microsoft.com/office/officeart/2008/layout/PictureAccentList"/>
    <dgm:cxn modelId="{60C58D59-55CA-4F09-876B-EBE393430CFB}" type="presParOf" srcId="{E4DEECFD-ECF2-4BDD-943E-16207D5D2FC7}" destId="{25FD608C-61F6-48F9-B675-934B615DC136}" srcOrd="0" destOrd="0" presId="urn:microsoft.com/office/officeart/2008/layout/PictureAccentList"/>
    <dgm:cxn modelId="{A61B50ED-7BDE-4B2B-A871-4D164839146B}" type="presParOf" srcId="{25FD608C-61F6-48F9-B675-934B615DC136}" destId="{9DECF49E-9F4B-4853-B592-619DAF196A53}" srcOrd="0" destOrd="0" presId="urn:microsoft.com/office/officeart/2008/layout/PictureAccentList"/>
    <dgm:cxn modelId="{3B2E4876-47FD-403A-9DCD-2B34F8FE6D64}" type="presParOf" srcId="{E4DEECFD-ECF2-4BDD-943E-16207D5D2FC7}" destId="{A0048CF8-953E-4D23-AC7B-0411387632F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166B8-12B6-4EBB-A9EE-125913256444}">
      <dsp:nvSpPr>
        <dsp:cNvPr id="0" name=""/>
        <dsp:cNvSpPr/>
      </dsp:nvSpPr>
      <dsp:spPr>
        <a:xfrm rot="16200000">
          <a:off x="-24168" y="817500"/>
          <a:ext cx="4747896" cy="3688986"/>
        </a:xfrm>
        <a:prstGeom prst="round2SameRect">
          <a:avLst>
            <a:gd name="adj1" fmla="val 16670"/>
            <a:gd name="adj2" fmla="val 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lvl="0" indent="0" algn="l" defTabSz="889000">
            <a:lnSpc>
              <a:spcPct val="110000"/>
            </a:lnSpc>
            <a:spcBef>
              <a:spcPct val="0"/>
            </a:spcBef>
            <a:spcAft>
              <a:spcPct val="35000"/>
            </a:spcAft>
            <a:buNone/>
          </a:pPr>
          <a:r>
            <a:rPr lang="el-GR" altLang="ko-KR" sz="2000" kern="1200" dirty="0">
              <a:latin typeface="+mn-lt"/>
              <a:ea typeface="굴림" charset="-127"/>
            </a:rPr>
            <a:t>Στην Ευρωπαϊκή Ένωση εγκαθιδρύεται </a:t>
          </a:r>
          <a:r>
            <a:rPr lang="el-GR" altLang="ko-KR" sz="2000" b="1" kern="1200" dirty="0">
              <a:latin typeface="+mn-lt"/>
              <a:ea typeface="굴림" charset="-127"/>
            </a:rPr>
            <a:t>η Κοινή Αγορά:</a:t>
          </a:r>
          <a:r>
            <a:rPr lang="el-GR" altLang="ko-KR" sz="2000" kern="1200" dirty="0">
              <a:latin typeface="+mn-lt"/>
              <a:ea typeface="굴림" charset="-127"/>
            </a:rPr>
            <a:t> ενιαίος οικονομικός χώρος, στον οποίο κυκλοφορούν ελεύθερα αγαθά και υπηρεσίες σε περιβάλλον που ισχύουν κοινοί κανόνες ανταγωνισμού</a:t>
          </a:r>
          <a:r>
            <a:rPr lang="en-US" altLang="ko-KR" sz="2000" kern="1200" dirty="0">
              <a:latin typeface="+mn-lt"/>
              <a:ea typeface="굴림" charset="-127"/>
            </a:rPr>
            <a:t>.</a:t>
          </a:r>
        </a:p>
        <a:p>
          <a:pPr marL="0" lvl="0" indent="0" algn="l" defTabSz="889000">
            <a:lnSpc>
              <a:spcPct val="110000"/>
            </a:lnSpc>
            <a:spcBef>
              <a:spcPct val="0"/>
            </a:spcBef>
            <a:spcAft>
              <a:spcPct val="35000"/>
            </a:spcAft>
            <a:buNone/>
          </a:pPr>
          <a:r>
            <a:rPr lang="el-GR" altLang="ko-KR" sz="1800" kern="1200" dirty="0">
              <a:latin typeface="+mn-lt"/>
              <a:ea typeface="굴림" charset="-127"/>
            </a:rPr>
            <a:t>(παρ. 3 άρθρο 3 ΣΛΕΕ)</a:t>
          </a:r>
          <a:endParaRPr lang="el-GR" sz="2000" kern="1200" dirty="0">
            <a:latin typeface="+mn-lt"/>
          </a:endParaRPr>
        </a:p>
      </dsp:txBody>
      <dsp:txXfrm rot="5400000">
        <a:off x="685401" y="468159"/>
        <a:ext cx="3508872" cy="4387668"/>
      </dsp:txXfrm>
    </dsp:sp>
    <dsp:sp modelId="{48005312-4D71-4613-B30A-4EBF365A7F76}">
      <dsp:nvSpPr>
        <dsp:cNvPr id="0" name=""/>
        <dsp:cNvSpPr/>
      </dsp:nvSpPr>
      <dsp:spPr>
        <a:xfrm rot="5400000">
          <a:off x="3863003" y="676865"/>
          <a:ext cx="4662641" cy="3885002"/>
        </a:xfrm>
        <a:prstGeom prst="round2SameRect">
          <a:avLst>
            <a:gd name="adj1" fmla="val 16670"/>
            <a:gd name="adj2" fmla="val 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marL="0" lvl="0" indent="0" algn="l" defTabSz="889000">
            <a:lnSpc>
              <a:spcPct val="110000"/>
            </a:lnSpc>
            <a:spcBef>
              <a:spcPct val="0"/>
            </a:spcBef>
            <a:spcAft>
              <a:spcPct val="35000"/>
            </a:spcAft>
            <a:buNone/>
          </a:pPr>
          <a:r>
            <a:rPr lang="el-GR" altLang="ko-KR" sz="2000" kern="1200" dirty="0">
              <a:latin typeface="+mn-lt"/>
              <a:ea typeface="굴림" charset="-127"/>
            </a:rPr>
            <a:t>Περιλαμβάνει: έναν χώρο χωρίς εσωτερικά σύνορα μέσα στον οποίο </a:t>
          </a:r>
          <a:r>
            <a:rPr lang="el-GR" altLang="ko-KR" sz="2000" b="1" kern="1200" dirty="0">
              <a:latin typeface="+mn-lt"/>
              <a:ea typeface="굴림" charset="-127"/>
            </a:rPr>
            <a:t>εξασφαλίζεται η ελεύθερη κυκλοφορία των εμπορευμάτων, των προσώπων, των υπηρεσιών και των κεφαλαίων </a:t>
          </a:r>
          <a:r>
            <a:rPr lang="el-GR" altLang="ko-KR" sz="2000" kern="1200" dirty="0">
              <a:latin typeface="+mn-lt"/>
              <a:ea typeface="굴림" charset="-127"/>
            </a:rPr>
            <a:t>σύμφωνα με τις διατάξεις των συνθηκών</a:t>
          </a:r>
          <a:r>
            <a:rPr lang="en-US" altLang="ko-KR" sz="2000" kern="1200" dirty="0">
              <a:latin typeface="+mn-lt"/>
              <a:ea typeface="굴림" charset="-127"/>
            </a:rPr>
            <a:t>.</a:t>
          </a:r>
        </a:p>
        <a:p>
          <a:pPr marL="0" lvl="0" indent="0" algn="l" defTabSz="889000">
            <a:lnSpc>
              <a:spcPct val="110000"/>
            </a:lnSpc>
            <a:spcBef>
              <a:spcPct val="0"/>
            </a:spcBef>
            <a:spcAft>
              <a:spcPct val="35000"/>
            </a:spcAft>
            <a:buNone/>
          </a:pPr>
          <a:r>
            <a:rPr lang="el-GR" altLang="ko-KR" sz="2000" kern="1200" dirty="0">
              <a:latin typeface="+mn-lt"/>
              <a:ea typeface="굴림" charset="-127"/>
            </a:rPr>
            <a:t> </a:t>
          </a:r>
          <a:r>
            <a:rPr lang="el-GR" altLang="ko-KR" sz="1800" kern="1200" dirty="0">
              <a:latin typeface="+mn-lt"/>
              <a:ea typeface="굴림" charset="-127"/>
            </a:rPr>
            <a:t>(παρ. 2 άρθρο 26 ΣΛΕΕ)</a:t>
          </a:r>
          <a:endParaRPr lang="el-GR" sz="1800" kern="1200" dirty="0">
            <a:latin typeface="+mn-lt"/>
            <a:ea typeface="굴림" charset="-127"/>
          </a:endParaRPr>
        </a:p>
      </dsp:txBody>
      <dsp:txXfrm rot="-5400000">
        <a:off x="4251822" y="477730"/>
        <a:ext cx="3695318" cy="4283273"/>
      </dsp:txXfrm>
    </dsp:sp>
    <dsp:sp modelId="{09A3BACE-90F3-4B68-B9C2-CB052C1C16D1}">
      <dsp:nvSpPr>
        <dsp:cNvPr id="0" name=""/>
        <dsp:cNvSpPr/>
      </dsp:nvSpPr>
      <dsp:spPr>
        <a:xfrm>
          <a:off x="3456375" y="-360032"/>
          <a:ext cx="1826269" cy="160892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9C416-8FFD-4F1E-AFB5-C8645BD8C5E8}">
      <dsp:nvSpPr>
        <dsp:cNvPr id="0" name=""/>
        <dsp:cNvSpPr/>
      </dsp:nvSpPr>
      <dsp:spPr>
        <a:xfrm rot="10800000">
          <a:off x="3528387" y="3960439"/>
          <a:ext cx="1697796" cy="155160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0EC87-D047-4FBE-8B00-87B7E4EA61AF}">
      <dsp:nvSpPr>
        <dsp:cNvPr id="0" name=""/>
        <dsp:cNvSpPr/>
      </dsp:nvSpPr>
      <dsp:spPr>
        <a:xfrm>
          <a:off x="0" y="219322"/>
          <a:ext cx="8784976" cy="1119869"/>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rgbClr val="002060"/>
              </a:solidFill>
            </a:rPr>
            <a:t>1. Τα θεσμικά όργανα δίδουν, με τα κατάλληλα μέσα, στους πολίτες και στις αντιπροσωπευτικές ενώσεις τη δυνατότητα να γνωστοποιούν και να ανταλλάσσουν δημόσια τις γνώμες τους σε όλους τους τομείς δράσης της Ένωσης.</a:t>
          </a:r>
        </a:p>
      </dsp:txBody>
      <dsp:txXfrm>
        <a:off x="54667" y="273989"/>
        <a:ext cx="8675642" cy="1010535"/>
      </dsp:txXfrm>
    </dsp:sp>
    <dsp:sp modelId="{903472E1-DD3E-4E81-9FCA-BA73E24BCA79}">
      <dsp:nvSpPr>
        <dsp:cNvPr id="0" name=""/>
        <dsp:cNvSpPr/>
      </dsp:nvSpPr>
      <dsp:spPr>
        <a:xfrm>
          <a:off x="0" y="1366209"/>
          <a:ext cx="8784976" cy="769787"/>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rgbClr val="002060"/>
              </a:solidFill>
            </a:rPr>
            <a:t>2. Τα θεσμικά όργανα διατηρούν ανοιχτό, διαφανή και τακτικό διάλογο με τις αντιπροσωπευτικές ενώσεις και την κοινωνία των πολιτών.</a:t>
          </a:r>
        </a:p>
      </dsp:txBody>
      <dsp:txXfrm>
        <a:off x="37578" y="1403787"/>
        <a:ext cx="8709820" cy="694631"/>
      </dsp:txXfrm>
    </dsp:sp>
    <dsp:sp modelId="{925906F5-FDB0-4023-8739-375E22E6AE40}">
      <dsp:nvSpPr>
        <dsp:cNvPr id="0" name=""/>
        <dsp:cNvSpPr/>
      </dsp:nvSpPr>
      <dsp:spPr>
        <a:xfrm>
          <a:off x="0" y="2155437"/>
          <a:ext cx="8784976" cy="105677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l-GR" sz="1800" kern="1200" dirty="0">
              <a:solidFill>
                <a:srgbClr val="002060"/>
              </a:solidFill>
            </a:rPr>
            <a:t>3. Προκειμένου να εξασφαλίζεται η συνοχή και η διαφάνεια των δράσεων της Ένωσης, η Ευρωπαϊκή Επιτροπή διεξάγει ευρείες διαβουλεύσεις με τα ενδιαφερόμενα μέρη.</a:t>
          </a:r>
        </a:p>
      </dsp:txBody>
      <dsp:txXfrm>
        <a:off x="51588" y="2207025"/>
        <a:ext cx="8681800" cy="953600"/>
      </dsp:txXfrm>
    </dsp:sp>
    <dsp:sp modelId="{BBA05DE8-7A7F-450C-9CE6-7318F6CDDBDA}">
      <dsp:nvSpPr>
        <dsp:cNvPr id="0" name=""/>
        <dsp:cNvSpPr/>
      </dsp:nvSpPr>
      <dsp:spPr>
        <a:xfrm>
          <a:off x="0" y="3207667"/>
          <a:ext cx="8784976" cy="1890149"/>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l-GR" sz="1800" kern="1200" dirty="0">
              <a:solidFill>
                <a:srgbClr val="002060"/>
              </a:solidFill>
            </a:rPr>
            <a:t>4. Πολίτες της Ένωσης, εφόσον συγκεντρωθεί αριθμός τουλάχιστον ενός εκατομμυρίου, υπήκοοι σημαντικού αριθμού κρατών μελών, μπορούν να λαμβάνουν την πρωτοβουλία να καλούν την Ευρωπαϊκή Επιτροπή, στο πλαίσιο των αρμοδιοτήτων της, να υποβάλλει κατάλληλες προτάσεις επί θεμάτων στα οποία οι εν λόγω πολίτες θεωρούν ότι απαιτείται νομική πράξη της Ένωσης για την εφαρμογή των Συνθηκών.</a:t>
          </a:r>
        </a:p>
      </dsp:txBody>
      <dsp:txXfrm>
        <a:off x="92269" y="3299936"/>
        <a:ext cx="8600438" cy="17056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2B7AD-BD3D-4041-A031-64F03DAEEF14}">
      <dsp:nvSpPr>
        <dsp:cNvPr id="0" name=""/>
        <dsp:cNvSpPr/>
      </dsp:nvSpPr>
      <dsp:spPr>
        <a:xfrm>
          <a:off x="4231058" y="1008111"/>
          <a:ext cx="2662770" cy="576069"/>
        </a:xfrm>
        <a:custGeom>
          <a:avLst/>
          <a:gdLst/>
          <a:ahLst/>
          <a:cxnLst/>
          <a:rect l="0" t="0" r="0" b="0"/>
          <a:pathLst>
            <a:path>
              <a:moveTo>
                <a:pt x="0" y="0"/>
              </a:moveTo>
              <a:lnTo>
                <a:pt x="0" y="343457"/>
              </a:lnTo>
              <a:lnTo>
                <a:pt x="2662770" y="343457"/>
              </a:lnTo>
              <a:lnTo>
                <a:pt x="2662770" y="576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9B6B6-1927-4D9E-847C-7AA2BF76DA24}">
      <dsp:nvSpPr>
        <dsp:cNvPr id="0" name=""/>
        <dsp:cNvSpPr/>
      </dsp:nvSpPr>
      <dsp:spPr>
        <a:xfrm>
          <a:off x="3915985" y="1008111"/>
          <a:ext cx="315073" cy="648068"/>
        </a:xfrm>
        <a:custGeom>
          <a:avLst/>
          <a:gdLst/>
          <a:ahLst/>
          <a:cxnLst/>
          <a:rect l="0" t="0" r="0" b="0"/>
          <a:pathLst>
            <a:path>
              <a:moveTo>
                <a:pt x="315073" y="0"/>
              </a:moveTo>
              <a:lnTo>
                <a:pt x="315073" y="415456"/>
              </a:lnTo>
              <a:lnTo>
                <a:pt x="0" y="415456"/>
              </a:lnTo>
              <a:lnTo>
                <a:pt x="0" y="648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F1D52-0F2C-40F6-B6F6-C88A6F26A69D}">
      <dsp:nvSpPr>
        <dsp:cNvPr id="0" name=""/>
        <dsp:cNvSpPr/>
      </dsp:nvSpPr>
      <dsp:spPr>
        <a:xfrm>
          <a:off x="1110328" y="1008111"/>
          <a:ext cx="3120730" cy="616665"/>
        </a:xfrm>
        <a:custGeom>
          <a:avLst/>
          <a:gdLst/>
          <a:ahLst/>
          <a:cxnLst/>
          <a:rect l="0" t="0" r="0" b="0"/>
          <a:pathLst>
            <a:path>
              <a:moveTo>
                <a:pt x="3120730" y="0"/>
              </a:moveTo>
              <a:lnTo>
                <a:pt x="3120730" y="384053"/>
              </a:lnTo>
              <a:lnTo>
                <a:pt x="0" y="384053"/>
              </a:lnTo>
              <a:lnTo>
                <a:pt x="0" y="616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6AC58-D9C1-406B-A4FF-4BFECA392094}">
      <dsp:nvSpPr>
        <dsp:cNvPr id="0" name=""/>
        <dsp:cNvSpPr/>
      </dsp:nvSpPr>
      <dsp:spPr>
        <a:xfrm>
          <a:off x="0" y="127076"/>
          <a:ext cx="8462117" cy="881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Οι διαδικασίες και προϋποθέσεις που απαιτούνται για τη διατύπωση της εν λόγω πρωτοβουλίας καθορίζονται σύμφωνα με το άρθρο 24, πρώτο εδάφιο της Συνθήκης για τη λειτουργία της Ευρωπαϊκής Ένωσης.</a:t>
          </a:r>
        </a:p>
      </dsp:txBody>
      <dsp:txXfrm>
        <a:off x="0" y="127076"/>
        <a:ext cx="8462117" cy="881034"/>
      </dsp:txXfrm>
    </dsp:sp>
    <dsp:sp modelId="{41605721-9BB6-46D8-B291-3F4270256167}">
      <dsp:nvSpPr>
        <dsp:cNvPr id="0" name=""/>
        <dsp:cNvSpPr/>
      </dsp:nvSpPr>
      <dsp:spPr>
        <a:xfrm>
          <a:off x="2652" y="1624776"/>
          <a:ext cx="2215353" cy="29864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Κάθε πολίτης της Ένωσης έχει το δικαίωμα αναφοράς προς το Ευρωπαϊκό Κοινοβούλιο σύμφωνα με τις διατάξεις του άρθρου 227.</a:t>
          </a:r>
        </a:p>
      </dsp:txBody>
      <dsp:txXfrm>
        <a:off x="2652" y="1624776"/>
        <a:ext cx="2215353" cy="2986440"/>
      </dsp:txXfrm>
    </dsp:sp>
    <dsp:sp modelId="{41C0E43C-8983-43E4-8206-9B2D4F22A1A0}">
      <dsp:nvSpPr>
        <dsp:cNvPr id="0" name=""/>
        <dsp:cNvSpPr/>
      </dsp:nvSpPr>
      <dsp:spPr>
        <a:xfrm>
          <a:off x="2808308" y="1656179"/>
          <a:ext cx="2215353" cy="3051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Κάθε πολίτης της Ένωσης δύναται να απευθύνεται στον Διαμεσολαβητή που θεσμοθετείται σύμφωνα με τις διατάξεις του άρθρου 228.</a:t>
          </a:r>
        </a:p>
      </dsp:txBody>
      <dsp:txXfrm>
        <a:off x="2808308" y="1656179"/>
        <a:ext cx="2215353" cy="3051837"/>
      </dsp:txXfrm>
    </dsp:sp>
    <dsp:sp modelId="{7ED982A1-D4A5-4B5C-945D-DBC17855466A}">
      <dsp:nvSpPr>
        <dsp:cNvPr id="0" name=""/>
        <dsp:cNvSpPr/>
      </dsp:nvSpPr>
      <dsp:spPr>
        <a:xfrm>
          <a:off x="5112563" y="1584180"/>
          <a:ext cx="3562531" cy="3281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Κάθε πολίτης της Ένωσης δύναται να απευθύνεται γραπτώς σε οποιοδήποτε από τα θεσμικά ή λοιπά όργανα, που αναφέρονται στο παρόν άρθρο ή στο άρθρο 13 της Συνθήκης για την Ευρωπαϊκή Ένωση, σε μία από τις αναφερόμενες στο άρθρο 55, παράγραφος 1, γλώσσες, της εν λόγω Συνθήκης και να παίρνει απάντηση στην ίδια γλώσσα.</a:t>
          </a:r>
        </a:p>
      </dsp:txBody>
      <dsp:txXfrm>
        <a:off x="5112563" y="1584180"/>
        <a:ext cx="3562531" cy="32812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3DDB1-5A82-489A-9DF4-99C6F62F6BAB}">
      <dsp:nvSpPr>
        <dsp:cNvPr id="0" name=""/>
        <dsp:cNvSpPr/>
      </dsp:nvSpPr>
      <dsp:spPr>
        <a:xfrm>
          <a:off x="1256509" y="0"/>
          <a:ext cx="6595852" cy="129345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1" kern="1200" dirty="0"/>
            <a:t>Ευρωπαϊκή Επιτροπή</a:t>
          </a:r>
          <a:endParaRPr lang="el-GR" sz="2400" kern="1200" dirty="0"/>
        </a:p>
      </dsp:txBody>
      <dsp:txXfrm>
        <a:off x="1319650" y="63141"/>
        <a:ext cx="6469570" cy="1167172"/>
      </dsp:txXfrm>
    </dsp:sp>
    <dsp:sp modelId="{5A153973-1616-49C9-A213-64C86B9DBFCD}">
      <dsp:nvSpPr>
        <dsp:cNvPr id="0" name=""/>
        <dsp:cNvSpPr/>
      </dsp:nvSpPr>
      <dsp:spPr>
        <a:xfrm>
          <a:off x="608365" y="1360816"/>
          <a:ext cx="7524260" cy="1293454"/>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2060"/>
              </a:solidFill>
            </a:rPr>
            <a:t>Η Επιτροπή είναι το μόνο όργανο της ΕΕ το οποίο υποβάλλει νομοθετικές προτάσεις για έγκριση από το Κοινοβούλιο και το Συμβούλιο.</a:t>
          </a:r>
        </a:p>
      </dsp:txBody>
      <dsp:txXfrm>
        <a:off x="671506" y="1423957"/>
        <a:ext cx="7397978" cy="1167172"/>
      </dsp:txXfrm>
    </dsp:sp>
    <dsp:sp modelId="{BB186B00-FE93-4917-9793-427EC680B0D7}">
      <dsp:nvSpPr>
        <dsp:cNvPr id="0" name=""/>
        <dsp:cNvSpPr/>
      </dsp:nvSpPr>
      <dsp:spPr>
        <a:xfrm>
          <a:off x="608365" y="2718944"/>
          <a:ext cx="7603942" cy="129345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2060"/>
              </a:solidFill>
            </a:rPr>
            <a:t>Προστατεύει τα συμφέροντα της ΕΕ και των πολιτών της σε ζητήματα που δεν μπορούν να αντιμετωπιστούν αποτελεσματικά σε εθνικό επίπεδο.</a:t>
          </a:r>
        </a:p>
      </dsp:txBody>
      <dsp:txXfrm>
        <a:off x="671506" y="2782085"/>
        <a:ext cx="7477660" cy="1167172"/>
      </dsp:txXfrm>
    </dsp:sp>
    <dsp:sp modelId="{02210665-6638-4D85-ADF0-4D7324A30A67}">
      <dsp:nvSpPr>
        <dsp:cNvPr id="0" name=""/>
        <dsp:cNvSpPr/>
      </dsp:nvSpPr>
      <dsp:spPr>
        <a:xfrm>
          <a:off x="461068" y="4079761"/>
          <a:ext cx="7891845" cy="129345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2060"/>
              </a:solidFill>
            </a:rPr>
            <a:t>Αποσαφηνίζει τεχνικές λεπτομέρειες, αφού συμβουλευτεί εμπειρογνώμονες και το κοινό</a:t>
          </a:r>
        </a:p>
      </dsp:txBody>
      <dsp:txXfrm>
        <a:off x="524209" y="4142902"/>
        <a:ext cx="7765563" cy="11671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D7763-42C0-4BDE-9FEA-486077DA1BDE}">
      <dsp:nvSpPr>
        <dsp:cNvPr id="0" name=""/>
        <dsp:cNvSpPr/>
      </dsp:nvSpPr>
      <dsp:spPr>
        <a:xfrm>
          <a:off x="0" y="11872"/>
          <a:ext cx="9108577" cy="1208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u="sng" kern="1200" dirty="0"/>
            <a:t>Επιτροπή Αναφορών του ΕΚ</a:t>
          </a:r>
          <a:endParaRPr lang="el-GR" sz="2800" u="sng" kern="1200" dirty="0"/>
        </a:p>
      </dsp:txBody>
      <dsp:txXfrm>
        <a:off x="58971" y="70843"/>
        <a:ext cx="8990635" cy="1090083"/>
      </dsp:txXfrm>
    </dsp:sp>
    <dsp:sp modelId="{AFFAC81A-73DE-408B-9D42-401B41C26C8B}">
      <dsp:nvSpPr>
        <dsp:cNvPr id="0" name=""/>
        <dsp:cNvSpPr/>
      </dsp:nvSpPr>
      <dsp:spPr>
        <a:xfrm>
          <a:off x="0" y="1320697"/>
          <a:ext cx="9108577" cy="120802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rgbClr val="002060"/>
              </a:solidFill>
            </a:rPr>
            <a:t>Ένα από τα θεμελιώδη δικαιώματα των Ευρωπαίων πολιτών: Κάθε πολίτης μπορεί, ατομικά ή από κοινού με άλλους, να ασκήσει οποιαδήποτε στιγμή το δικαίωμα αναφοράς στο Ευρωπαϊκό Κοινοβούλιο, δυνάμει του άρθρου 227 της Συνθήκης για τη λειτουργία της Ευρωπαϊκής Ένωσης.</a:t>
          </a:r>
        </a:p>
      </dsp:txBody>
      <dsp:txXfrm>
        <a:off x="58971" y="1379668"/>
        <a:ext cx="8990635" cy="1090083"/>
      </dsp:txXfrm>
    </dsp:sp>
    <dsp:sp modelId="{9375E271-73FB-427D-8E9F-3D47F2C4208E}">
      <dsp:nvSpPr>
        <dsp:cNvPr id="0" name=""/>
        <dsp:cNvSpPr/>
      </dsp:nvSpPr>
      <dsp:spPr>
        <a:xfrm>
          <a:off x="0" y="2592288"/>
          <a:ext cx="9108577" cy="1495003"/>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rgbClr val="002060"/>
              </a:solidFill>
            </a:rPr>
            <a:t>Να υποβάλει αναφορά στο Ευρωπαϊκό Κοινοβούλιο για θέμα που εμπίπτει στους τομείς δραστηριότητας της Ευρωπαϊκής Ένωσης και τον αφορά άμεσα. Οποιαδήποτε επιχείρηση, οργανισμός ή φορέας με έδρα την Ευρωπαϊκή Ένωση μπορεί επίσης να ασκήσει το δικαίωμα αναφοράς, το οποίο εγγυάται η Συνθήκη.</a:t>
          </a:r>
        </a:p>
      </dsp:txBody>
      <dsp:txXfrm>
        <a:off x="72980" y="2665268"/>
        <a:ext cx="8962617" cy="1349043"/>
      </dsp:txXfrm>
    </dsp:sp>
    <dsp:sp modelId="{53D347EF-EA5D-48CA-988F-4958F714E7D2}">
      <dsp:nvSpPr>
        <dsp:cNvPr id="0" name=""/>
        <dsp:cNvSpPr/>
      </dsp:nvSpPr>
      <dsp:spPr>
        <a:xfrm>
          <a:off x="0" y="4231462"/>
          <a:ext cx="9108577" cy="1208025"/>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rgbClr val="002060"/>
              </a:solidFill>
            </a:rPr>
            <a:t>Οι αναφορές μπορεί να έχουν μορφή παραπόνου ή αιτήματος και να αφορούν ζητήματα δημόσιου ή ιδιωτικού συμφέροντος.</a:t>
          </a:r>
        </a:p>
      </dsp:txBody>
      <dsp:txXfrm>
        <a:off x="58971" y="4290433"/>
        <a:ext cx="8990635" cy="10900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8B64A-B59E-4786-B254-07C21E9F7A28}">
      <dsp:nvSpPr>
        <dsp:cNvPr id="0" name=""/>
        <dsp:cNvSpPr/>
      </dsp:nvSpPr>
      <dsp:spPr>
        <a:xfrm>
          <a:off x="658873" y="0"/>
          <a:ext cx="7467229" cy="4608512"/>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E093C08F-9282-49D0-A122-787969C14745}">
      <dsp:nvSpPr>
        <dsp:cNvPr id="0" name=""/>
        <dsp:cNvSpPr/>
      </dsp:nvSpPr>
      <dsp:spPr>
        <a:xfrm>
          <a:off x="0" y="1368156"/>
          <a:ext cx="3957853" cy="184340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u="sng" kern="1200" dirty="0">
              <a:solidFill>
                <a:srgbClr val="002060"/>
              </a:solidFill>
            </a:rPr>
            <a:t>Ευρωπαίος Διαμεσολαβητής</a:t>
          </a:r>
          <a:endParaRPr lang="el-GR" sz="2400" u="sng" kern="1200" dirty="0">
            <a:solidFill>
              <a:srgbClr val="002060"/>
            </a:solidFill>
          </a:endParaRPr>
        </a:p>
      </dsp:txBody>
      <dsp:txXfrm>
        <a:off x="89988" y="1458144"/>
        <a:ext cx="3777877" cy="1663428"/>
      </dsp:txXfrm>
    </dsp:sp>
    <dsp:sp modelId="{9D5DF897-2261-4B3C-9D78-081A5DB482D1}">
      <dsp:nvSpPr>
        <dsp:cNvPr id="0" name=""/>
        <dsp:cNvSpPr/>
      </dsp:nvSpPr>
      <dsp:spPr>
        <a:xfrm>
          <a:off x="4346047" y="936099"/>
          <a:ext cx="4436793" cy="2736313"/>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2060"/>
              </a:solidFill>
            </a:rPr>
            <a:t>- εργάζεται για την προαγωγή της χρηστής διοίκησης σε επίπεδο ΕΕ </a:t>
          </a:r>
        </a:p>
        <a:p>
          <a:pPr marL="0" lvl="0" indent="0" algn="ctr" defTabSz="889000">
            <a:lnSpc>
              <a:spcPct val="90000"/>
            </a:lnSpc>
            <a:spcBef>
              <a:spcPct val="0"/>
            </a:spcBef>
            <a:spcAft>
              <a:spcPct val="35000"/>
            </a:spcAft>
            <a:buNone/>
          </a:pPr>
          <a:r>
            <a:rPr lang="el-GR" sz="2000" kern="1200" dirty="0">
              <a:solidFill>
                <a:srgbClr val="002060"/>
              </a:solidFill>
            </a:rPr>
            <a:t>-διερευνά αναφορές κακοδιοίκησης στο πλαίσιο των θεσμικών και λοιπών οργάνων της ΕΕ</a:t>
          </a:r>
        </a:p>
        <a:p>
          <a:pPr marL="0" lvl="0" indent="0" algn="ctr" defTabSz="889000">
            <a:lnSpc>
              <a:spcPct val="90000"/>
            </a:lnSpc>
            <a:spcBef>
              <a:spcPct val="0"/>
            </a:spcBef>
            <a:spcAft>
              <a:spcPct val="35000"/>
            </a:spcAft>
            <a:buNone/>
          </a:pPr>
          <a:r>
            <a:rPr lang="el-GR" sz="2000" kern="1200" dirty="0">
              <a:solidFill>
                <a:srgbClr val="002060"/>
              </a:solidFill>
            </a:rPr>
            <a:t>-προβαίνει επίσης σε προληπτική εξέταση ευρύτερων συστημικών ζητημάτων.</a:t>
          </a:r>
        </a:p>
      </dsp:txBody>
      <dsp:txXfrm>
        <a:off x="4479623" y="1069675"/>
        <a:ext cx="4169641" cy="24691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8299F-9D20-4E8B-91C0-777762CBD18C}">
      <dsp:nvSpPr>
        <dsp:cNvPr id="0" name=""/>
        <dsp:cNvSpPr/>
      </dsp:nvSpPr>
      <dsp:spPr>
        <a:xfrm>
          <a:off x="504053" y="449"/>
          <a:ext cx="7848876" cy="2270752"/>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solidFill>
                <a:srgbClr val="002060"/>
              </a:solidFill>
            </a:rPr>
            <a:t>Το δικαστικό σύστημα της Ευρωπαϊκής Ένωσης (ΕΕ) αποτελείται από τρία μέρη: </a:t>
          </a:r>
        </a:p>
        <a:p>
          <a:pPr marL="0" lvl="0" indent="0" algn="just" defTabSz="889000">
            <a:lnSpc>
              <a:spcPct val="90000"/>
            </a:lnSpc>
            <a:spcBef>
              <a:spcPct val="0"/>
            </a:spcBef>
            <a:spcAft>
              <a:spcPct val="35000"/>
            </a:spcAft>
            <a:buNone/>
          </a:pPr>
          <a:r>
            <a:rPr lang="el-GR" sz="2000" u="sng" kern="1200" dirty="0">
              <a:solidFill>
                <a:srgbClr val="002060"/>
              </a:solidFill>
            </a:rPr>
            <a:t>το Δικαστήριο</a:t>
          </a:r>
          <a:r>
            <a:rPr lang="el-GR" sz="2000" kern="1200" dirty="0">
              <a:solidFill>
                <a:srgbClr val="002060"/>
              </a:solidFill>
            </a:rPr>
            <a:t>, το </a:t>
          </a:r>
          <a:r>
            <a:rPr lang="el-GR" sz="2000" u="sng" kern="1200" dirty="0">
              <a:solidFill>
                <a:srgbClr val="002060"/>
              </a:solidFill>
            </a:rPr>
            <a:t>Γενικό Δικαστήριο </a:t>
          </a:r>
          <a:r>
            <a:rPr lang="el-GR" sz="2000" kern="1200" dirty="0">
              <a:solidFill>
                <a:srgbClr val="002060"/>
              </a:solidFill>
            </a:rPr>
            <a:t>και τα </a:t>
          </a:r>
          <a:r>
            <a:rPr lang="el-GR" sz="2000" u="sng" kern="1200" dirty="0">
              <a:solidFill>
                <a:srgbClr val="002060"/>
              </a:solidFill>
            </a:rPr>
            <a:t>ειδικευμένα δικαστήρια</a:t>
          </a:r>
          <a:r>
            <a:rPr lang="el-GR" sz="2000" kern="1200" dirty="0">
              <a:solidFill>
                <a:srgbClr val="002060"/>
              </a:solidFill>
            </a:rPr>
            <a:t>. </a:t>
          </a:r>
        </a:p>
        <a:p>
          <a:pPr marL="0" lvl="0" indent="0" algn="just" defTabSz="889000">
            <a:lnSpc>
              <a:spcPct val="90000"/>
            </a:lnSpc>
            <a:spcBef>
              <a:spcPct val="0"/>
            </a:spcBef>
            <a:spcAft>
              <a:spcPct val="35000"/>
            </a:spcAft>
            <a:buNone/>
          </a:pPr>
          <a:r>
            <a:rPr lang="el-GR" sz="2000" kern="1200" dirty="0">
              <a:solidFill>
                <a:srgbClr val="002060"/>
              </a:solidFill>
            </a:rPr>
            <a:t>Τα εν λόγω δικαστήρια της ΕΕ διασφαλίζουν την τήρηση του δικαίου της ΕΕ κατά την ερμηνεία και την εφαρμογή του.</a:t>
          </a:r>
        </a:p>
      </dsp:txBody>
      <dsp:txXfrm>
        <a:off x="504053" y="449"/>
        <a:ext cx="7848876" cy="2270752"/>
      </dsp:txXfrm>
    </dsp:sp>
    <dsp:sp modelId="{B59769C7-18DC-43F4-8E98-37F45A7B45DF}">
      <dsp:nvSpPr>
        <dsp:cNvPr id="0" name=""/>
        <dsp:cNvSpPr/>
      </dsp:nvSpPr>
      <dsp:spPr>
        <a:xfrm>
          <a:off x="41581" y="2132886"/>
          <a:ext cx="8725812" cy="2938518"/>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l-GR" sz="2000" u="sng" kern="1200" dirty="0">
            <a:solidFill>
              <a:srgbClr val="002060"/>
            </a:solidFill>
          </a:endParaRPr>
        </a:p>
        <a:p>
          <a:pPr marL="0" lvl="0" indent="0" algn="ctr" defTabSz="889000">
            <a:lnSpc>
              <a:spcPct val="90000"/>
            </a:lnSpc>
            <a:spcBef>
              <a:spcPct val="0"/>
            </a:spcBef>
            <a:spcAft>
              <a:spcPct val="35000"/>
            </a:spcAft>
            <a:buNone/>
          </a:pPr>
          <a:r>
            <a:rPr lang="el-GR" sz="2000" u="sng" kern="1200" dirty="0">
              <a:solidFill>
                <a:srgbClr val="002060"/>
              </a:solidFill>
            </a:rPr>
            <a:t>Εθνικά δικαστήρια και λοιποί μη δικαστικοί φορείς</a:t>
          </a:r>
        </a:p>
        <a:p>
          <a:pPr marL="0" lvl="0" indent="0" algn="just" defTabSz="889000">
            <a:lnSpc>
              <a:spcPct val="90000"/>
            </a:lnSpc>
            <a:spcBef>
              <a:spcPct val="0"/>
            </a:spcBef>
            <a:spcAft>
              <a:spcPct val="35000"/>
            </a:spcAft>
            <a:buNone/>
          </a:pPr>
          <a:r>
            <a:rPr lang="el-GR" sz="2000" kern="1200" dirty="0">
              <a:solidFill>
                <a:srgbClr val="002060"/>
              </a:solidFill>
            </a:rPr>
            <a:t>Στην Ευρωπαϊκή Ένωση, η προστασία των θεμελιωδών δικαιωμάτων διασφαλίζεται τόσο σε εθνικό επίπεδο από τα συνταγματικά συστήματα των κρατών μελών όσο και στο επίπεδο της ΕΕ από τον Χάρτη των Θεμελιωδών Δικαιωμάτων της Ευρωπαϊκής Ένωσης.</a:t>
          </a:r>
        </a:p>
      </dsp:txBody>
      <dsp:txXfrm>
        <a:off x="41581" y="2132886"/>
        <a:ext cx="8725812" cy="2938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E4CB9-B55F-4556-BD22-B948C81F1318}">
      <dsp:nvSpPr>
        <dsp:cNvPr id="0" name=""/>
        <dsp:cNvSpPr/>
      </dsp:nvSpPr>
      <dsp:spPr>
        <a:xfrm rot="16200000">
          <a:off x="-1291995" y="1293049"/>
          <a:ext cx="5328591" cy="2742492"/>
        </a:xfrm>
        <a:prstGeom prst="flowChartManualOperation">
          <a:avLst/>
        </a:prstGeom>
        <a:solidFill>
          <a:schemeClr val="accent5">
            <a:lumMod val="75000"/>
            <a:alpha val="3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110000"/>
            </a:lnSpc>
            <a:spcBef>
              <a:spcPct val="0"/>
            </a:spcBef>
            <a:spcAft>
              <a:spcPct val="35000"/>
            </a:spcAft>
            <a:buNone/>
          </a:pPr>
          <a:r>
            <a:rPr lang="el-GR" sz="2400" b="1" kern="1200" dirty="0">
              <a:solidFill>
                <a:schemeClr val="accent1">
                  <a:lumMod val="50000"/>
                </a:schemeClr>
              </a:solidFill>
            </a:rPr>
            <a:t>Η αγορά έχει ως στόχο:</a:t>
          </a:r>
        </a:p>
      </dsp:txBody>
      <dsp:txXfrm rot="5400000">
        <a:off x="1054" y="1065718"/>
        <a:ext cx="2742492" cy="3197155"/>
      </dsp:txXfrm>
    </dsp:sp>
    <dsp:sp modelId="{34E305D9-7BFD-4B15-92E4-FD644651738A}">
      <dsp:nvSpPr>
        <dsp:cNvPr id="0" name=""/>
        <dsp:cNvSpPr/>
      </dsp:nvSpPr>
      <dsp:spPr>
        <a:xfrm rot="16200000">
          <a:off x="1656184" y="1293049"/>
          <a:ext cx="5328591" cy="2742492"/>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την αύξηση</a:t>
          </a:r>
          <a:endParaRPr lang="el-GR" sz="2000" kern="1200" dirty="0">
            <a:solidFill>
              <a:schemeClr val="accent1">
                <a:lumMod val="50000"/>
              </a:schemeClr>
            </a:solidFill>
          </a:endParaRPr>
        </a:p>
        <a:p>
          <a:pPr marL="0" lvl="0" indent="0" algn="ctr" defTabSz="889000">
            <a:lnSpc>
              <a:spcPct val="90000"/>
            </a:lnSpc>
            <a:spcBef>
              <a:spcPct val="0"/>
            </a:spcBef>
            <a:spcAft>
              <a:spcPct val="35000"/>
            </a:spcAft>
            <a:buNone/>
          </a:pPr>
          <a:r>
            <a:rPr lang="el-GR" sz="2000" kern="1200" dirty="0">
              <a:solidFill>
                <a:schemeClr val="accent1">
                  <a:lumMod val="50000"/>
                </a:schemeClr>
              </a:solidFill>
            </a:rPr>
            <a:t>- του ανταγωνισμού </a:t>
          </a:r>
        </a:p>
        <a:p>
          <a:pPr marL="0" lvl="0" indent="0" algn="ctr" defTabSz="889000">
            <a:lnSpc>
              <a:spcPct val="90000"/>
            </a:lnSpc>
            <a:spcBef>
              <a:spcPct val="0"/>
            </a:spcBef>
            <a:spcAft>
              <a:spcPct val="35000"/>
            </a:spcAft>
            <a:buNone/>
          </a:pPr>
          <a:r>
            <a:rPr lang="en-US" sz="2000" kern="1200" dirty="0">
              <a:solidFill>
                <a:schemeClr val="accent1">
                  <a:lumMod val="50000"/>
                </a:schemeClr>
              </a:solidFill>
            </a:rPr>
            <a:t>- </a:t>
          </a:r>
          <a:r>
            <a:rPr lang="el-GR" sz="2000" kern="1200" dirty="0">
              <a:solidFill>
                <a:schemeClr val="accent1">
                  <a:lumMod val="50000"/>
                </a:schemeClr>
              </a:solidFill>
            </a:rPr>
            <a:t>της εξειδίκευσης της εργασίας</a:t>
          </a:r>
        </a:p>
        <a:p>
          <a:pPr marL="0" lvl="0" indent="0" algn="ctr" defTabSz="889000">
            <a:lnSpc>
              <a:spcPct val="90000"/>
            </a:lnSpc>
            <a:spcBef>
              <a:spcPct val="0"/>
            </a:spcBef>
            <a:spcAft>
              <a:spcPct val="35000"/>
            </a:spcAft>
            <a:buNone/>
          </a:pPr>
          <a:r>
            <a:rPr lang="el-GR" sz="2000" kern="1200" dirty="0">
              <a:solidFill>
                <a:schemeClr val="accent1">
                  <a:lumMod val="50000"/>
                </a:schemeClr>
              </a:solidFill>
            </a:rPr>
            <a:t> </a:t>
          </a:r>
          <a:r>
            <a:rPr lang="en-US" sz="2000" kern="1200" dirty="0">
              <a:solidFill>
                <a:schemeClr val="accent1">
                  <a:lumMod val="50000"/>
                </a:schemeClr>
              </a:solidFill>
            </a:rPr>
            <a:t>-</a:t>
          </a:r>
          <a:r>
            <a:rPr lang="el-GR" sz="2000" kern="1200" dirty="0">
              <a:solidFill>
                <a:schemeClr val="accent1">
                  <a:lumMod val="50000"/>
                </a:schemeClr>
              </a:solidFill>
            </a:rPr>
            <a:t> των οικονομιών κλίμακας</a:t>
          </a:r>
        </a:p>
      </dsp:txBody>
      <dsp:txXfrm rot="5400000">
        <a:off x="2949233" y="1065718"/>
        <a:ext cx="2742492" cy="3197155"/>
      </dsp:txXfrm>
    </dsp:sp>
    <dsp:sp modelId="{68C06F7B-D6D0-49A4-B711-34C38D8910BF}">
      <dsp:nvSpPr>
        <dsp:cNvPr id="0" name=""/>
        <dsp:cNvSpPr/>
      </dsp:nvSpPr>
      <dsp:spPr>
        <a:xfrm rot="16200000">
          <a:off x="4604363" y="1293049"/>
          <a:ext cx="5328591" cy="2742492"/>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accent1">
                  <a:lumMod val="50000"/>
                </a:schemeClr>
              </a:solidFill>
            </a:rPr>
            <a:t>με σκοπό τη βελτίωση και την αποτελεσματικότητα της κατανομής των πόρων επιτρέποντας στα αγαθά και τους συντελεστές παραγωγής να μετακινούνται στην κατάλληλη περιοχή.</a:t>
          </a:r>
        </a:p>
      </dsp:txBody>
      <dsp:txXfrm rot="5400000">
        <a:off x="5897412" y="1065718"/>
        <a:ext cx="2742492" cy="3197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97AB9-6376-49AC-9DBD-360E967AFBD5}">
      <dsp:nvSpPr>
        <dsp:cNvPr id="0" name=""/>
        <dsp:cNvSpPr/>
      </dsp:nvSpPr>
      <dsp:spPr>
        <a:xfrm>
          <a:off x="3047954" y="71378"/>
          <a:ext cx="5661860" cy="1825532"/>
        </a:xfrm>
        <a:prstGeom prst="flowChartAlternateProcess">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110000"/>
            </a:lnSpc>
            <a:spcBef>
              <a:spcPct val="0"/>
            </a:spcBef>
            <a:spcAft>
              <a:spcPct val="15000"/>
            </a:spcAft>
            <a:buChar char="•"/>
          </a:pPr>
          <a:r>
            <a:rPr lang="el-GR" sz="2000" kern="1200" dirty="0"/>
            <a:t>Ελεύθερη κυκλοφορία εμπορευμάτων</a:t>
          </a:r>
        </a:p>
        <a:p>
          <a:pPr marL="228600" lvl="1" indent="-228600" algn="l" defTabSz="889000">
            <a:lnSpc>
              <a:spcPct val="110000"/>
            </a:lnSpc>
            <a:spcBef>
              <a:spcPct val="0"/>
            </a:spcBef>
            <a:spcAft>
              <a:spcPct val="15000"/>
            </a:spcAft>
            <a:buChar char="•"/>
          </a:pPr>
          <a:r>
            <a:rPr lang="el-GR" sz="2000" kern="1200" dirty="0"/>
            <a:t>Ελεύθερη κυκλοφορία κεφαλαίων</a:t>
          </a:r>
        </a:p>
        <a:p>
          <a:pPr marL="228600" lvl="1" indent="-228600" algn="l" defTabSz="889000">
            <a:lnSpc>
              <a:spcPct val="110000"/>
            </a:lnSpc>
            <a:spcBef>
              <a:spcPct val="0"/>
            </a:spcBef>
            <a:spcAft>
              <a:spcPct val="15000"/>
            </a:spcAft>
            <a:buChar char="•"/>
          </a:pPr>
          <a:r>
            <a:rPr lang="en-US" sz="2000" kern="1200" dirty="0"/>
            <a:t>Ελευθερία εγκατάστασης και παροχής υπηρεσιών</a:t>
          </a:r>
          <a:endParaRPr lang="el-GR" sz="2000" kern="1200" dirty="0"/>
        </a:p>
        <a:p>
          <a:pPr marL="228600" lvl="1" indent="-228600" algn="l" defTabSz="889000">
            <a:lnSpc>
              <a:spcPct val="110000"/>
            </a:lnSpc>
            <a:spcBef>
              <a:spcPct val="0"/>
            </a:spcBef>
            <a:spcAft>
              <a:spcPct val="15000"/>
            </a:spcAft>
            <a:buChar char="•"/>
          </a:pPr>
          <a:r>
            <a:rPr lang="en-US" sz="2000" kern="1200" dirty="0"/>
            <a:t>Ελεύθερη κυκλοφορία προσώπω</a:t>
          </a:r>
          <a:r>
            <a:rPr lang="el-GR" sz="2000" kern="1200" dirty="0"/>
            <a:t>ν</a:t>
          </a:r>
        </a:p>
      </dsp:txBody>
      <dsp:txXfrm>
        <a:off x="3137067" y="160491"/>
        <a:ext cx="5483634" cy="1647306"/>
      </dsp:txXfrm>
    </dsp:sp>
    <dsp:sp modelId="{F3C346AD-FC38-4CBF-9D08-E3518E3ABEE9}">
      <dsp:nvSpPr>
        <dsp:cNvPr id="0" name=""/>
        <dsp:cNvSpPr/>
      </dsp:nvSpPr>
      <dsp:spPr>
        <a:xfrm>
          <a:off x="3153" y="3534"/>
          <a:ext cx="3044801" cy="1961219"/>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Οι «τέσσερις ελευθερίες» της ενιαίας αγοράς </a:t>
          </a:r>
        </a:p>
      </dsp:txBody>
      <dsp:txXfrm>
        <a:off x="3153" y="493839"/>
        <a:ext cx="2554496" cy="980609"/>
      </dsp:txXfrm>
    </dsp:sp>
    <dsp:sp modelId="{9CA280BE-20E9-470A-8870-9C39BC4A871A}">
      <dsp:nvSpPr>
        <dsp:cNvPr id="0" name=""/>
        <dsp:cNvSpPr/>
      </dsp:nvSpPr>
      <dsp:spPr>
        <a:xfrm>
          <a:off x="216026" y="3096249"/>
          <a:ext cx="8409480" cy="2262361"/>
        </a:xfrm>
        <a:prstGeom prst="flowChartAlternateProcess">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110000"/>
            </a:lnSpc>
            <a:spcBef>
              <a:spcPct val="0"/>
            </a:spcBef>
            <a:spcAft>
              <a:spcPct val="15000"/>
            </a:spcAft>
            <a:buChar char="•"/>
          </a:pPr>
          <a:r>
            <a:rPr lang="el-GR" sz="2000" kern="1200" dirty="0"/>
            <a:t>Εισόδου, αναχώρησης και επιστροφής, χωρίς αδικαιολόγητους περιορισμούς</a:t>
          </a:r>
        </a:p>
        <a:p>
          <a:pPr marL="228600" lvl="1" indent="-228600" algn="ctr" defTabSz="889000">
            <a:lnSpc>
              <a:spcPct val="110000"/>
            </a:lnSpc>
            <a:spcBef>
              <a:spcPct val="0"/>
            </a:spcBef>
            <a:spcAft>
              <a:spcPct val="15000"/>
            </a:spcAft>
            <a:buChar char="•"/>
          </a:pPr>
          <a:r>
            <a:rPr lang="el-GR" sz="2000" kern="1200" dirty="0"/>
            <a:t>Διαμονής, χωρίς να γίνεται αδικαιολόγητο βάρος για την κοινωνική πρόνοια</a:t>
          </a:r>
        </a:p>
        <a:p>
          <a:pPr marL="228600" lvl="1" indent="-228600" algn="ctr" defTabSz="889000">
            <a:lnSpc>
              <a:spcPct val="110000"/>
            </a:lnSpc>
            <a:spcBef>
              <a:spcPct val="0"/>
            </a:spcBef>
            <a:spcAft>
              <a:spcPct val="15000"/>
            </a:spcAft>
            <a:buChar char="•"/>
          </a:pPr>
          <a:r>
            <a:rPr lang="el-GR" sz="2000" kern="1200" dirty="0"/>
            <a:t>Ψήφος στις τοπικές και ευρωπαϊκές εκλογές </a:t>
          </a:r>
        </a:p>
        <a:p>
          <a:pPr marL="228600" lvl="1" indent="-228600" algn="ctr" defTabSz="889000">
            <a:lnSpc>
              <a:spcPct val="110000"/>
            </a:lnSpc>
            <a:spcBef>
              <a:spcPct val="0"/>
            </a:spcBef>
            <a:spcAft>
              <a:spcPct val="15000"/>
            </a:spcAft>
            <a:buChar char="•"/>
          </a:pPr>
          <a:r>
            <a:rPr lang="el-GR" sz="2000" kern="1200" dirty="0"/>
            <a:t>Δικαίωμα ίσης μεταχείρισης με τους υπηκόους του κράτους</a:t>
          </a:r>
        </a:p>
      </dsp:txBody>
      <dsp:txXfrm>
        <a:off x="326463" y="3206686"/>
        <a:ext cx="8188606" cy="2041487"/>
      </dsp:txXfrm>
    </dsp:sp>
    <dsp:sp modelId="{86E59445-43F6-4A45-B375-E1BF0A03E8F6}">
      <dsp:nvSpPr>
        <dsp:cNvPr id="0" name=""/>
        <dsp:cNvSpPr/>
      </dsp:nvSpPr>
      <dsp:spPr>
        <a:xfrm rot="10800000">
          <a:off x="7597365" y="4476273"/>
          <a:ext cx="296687" cy="151053"/>
        </a:xfrm>
        <a:prstGeom prst="downArrow">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l-GR" sz="2800" kern="1200" dirty="0"/>
        </a:p>
      </dsp:txBody>
      <dsp:txXfrm>
        <a:off x="7671537" y="4514036"/>
        <a:ext cx="148343" cy="113290"/>
      </dsp:txXfrm>
    </dsp:sp>
    <dsp:sp modelId="{0239152F-7717-42C3-8039-9E9F18AC1B36}">
      <dsp:nvSpPr>
        <dsp:cNvPr id="0" name=""/>
        <dsp:cNvSpPr/>
      </dsp:nvSpPr>
      <dsp:spPr>
        <a:xfrm flipH="1">
          <a:off x="6554664" y="4474658"/>
          <a:ext cx="330960" cy="1015623"/>
        </a:xfrm>
        <a:prstGeom prst="rightArrow">
          <a:avLst>
            <a:gd name="adj1" fmla="val 75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E687EE1-9F40-4723-8103-8186DAF593C3}">
      <dsp:nvSpPr>
        <dsp:cNvPr id="0" name=""/>
        <dsp:cNvSpPr/>
      </dsp:nvSpPr>
      <dsp:spPr>
        <a:xfrm>
          <a:off x="2160218" y="2016225"/>
          <a:ext cx="4640973" cy="1083456"/>
        </a:xfrm>
        <a:prstGeom prst="flowChartOffpageConnector">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Ενεργοποιούνται τέσσερις κύριες ομάδες δικαιωμάτων</a:t>
          </a:r>
        </a:p>
      </dsp:txBody>
      <dsp:txXfrm>
        <a:off x="2160218" y="2016225"/>
        <a:ext cx="4640973" cy="866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4A88B-1704-408C-AC2D-6B07B7EFE454}">
      <dsp:nvSpPr>
        <dsp:cNvPr id="0" name=""/>
        <dsp:cNvSpPr/>
      </dsp:nvSpPr>
      <dsp:spPr>
        <a:xfrm>
          <a:off x="-210354" y="-169838"/>
          <a:ext cx="7880198" cy="2213123"/>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985838">
            <a:lnSpc>
              <a:spcPct val="90000"/>
            </a:lnSpc>
            <a:spcBef>
              <a:spcPct val="0"/>
            </a:spcBef>
            <a:spcAft>
              <a:spcPct val="35000"/>
            </a:spcAft>
            <a:buNone/>
            <a:tabLst/>
          </a:pPr>
          <a:r>
            <a:rPr lang="el-GR" sz="2000" b="0" i="0" kern="1200" dirty="0">
              <a:solidFill>
                <a:schemeClr val="bg2">
                  <a:lumMod val="50000"/>
                </a:schemeClr>
              </a:solidFill>
            </a:rPr>
            <a:t>Κάθε κράτος μέλος εξασφαλίζει την εφαρμογή της αρχής της ισότητας της αμοιβής μεταξύ ανδρών και γυναικών για όμοια εργασία ή για εργασία της αυτής αξίας. </a:t>
          </a:r>
        </a:p>
        <a:p>
          <a:pPr marL="0" lvl="0" indent="0" algn="just" defTabSz="985838">
            <a:lnSpc>
              <a:spcPct val="90000"/>
            </a:lnSpc>
            <a:spcBef>
              <a:spcPct val="0"/>
            </a:spcBef>
            <a:spcAft>
              <a:spcPct val="35000"/>
            </a:spcAft>
            <a:buNone/>
            <a:tabLst/>
          </a:pPr>
          <a:r>
            <a:rPr lang="el-GR" sz="2000" b="0" i="0" kern="1200" dirty="0">
              <a:solidFill>
                <a:schemeClr val="bg2">
                  <a:lumMod val="50000"/>
                </a:schemeClr>
              </a:solidFill>
            </a:rPr>
            <a:t>Η ισότητα αμοιβής, χωρίς διακρίσεις φύλου, συνεπάγεται ότι:</a:t>
          </a:r>
          <a:endParaRPr lang="el-GR" sz="2000" kern="1200" dirty="0">
            <a:solidFill>
              <a:schemeClr val="bg2">
                <a:lumMod val="50000"/>
              </a:schemeClr>
            </a:solidFill>
          </a:endParaRPr>
        </a:p>
      </dsp:txBody>
      <dsp:txXfrm>
        <a:off x="-145534" y="-105018"/>
        <a:ext cx="5998239" cy="2083483"/>
      </dsp:txXfrm>
    </dsp:sp>
    <dsp:sp modelId="{C0193389-1F9E-41D1-B5DC-1CDD18757A25}">
      <dsp:nvSpPr>
        <dsp:cNvPr id="0" name=""/>
        <dsp:cNvSpPr/>
      </dsp:nvSpPr>
      <dsp:spPr>
        <a:xfrm>
          <a:off x="769763" y="1985633"/>
          <a:ext cx="7038782" cy="1533770"/>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b="0" i="0" kern="1200" dirty="0">
              <a:solidFill>
                <a:schemeClr val="bg2">
                  <a:lumMod val="50000"/>
                </a:schemeClr>
              </a:solidFill>
            </a:rPr>
            <a:t>η αμοιβή που παρέχεται για όμοια εργασία που αμείβεται κατ’ αποκοπή καθορίζεται με βάση την ίδια μονάδα μετρήσεως</a:t>
          </a:r>
          <a:endParaRPr lang="el-GR" sz="2000" kern="1200" dirty="0">
            <a:solidFill>
              <a:schemeClr val="bg2">
                <a:lumMod val="50000"/>
              </a:schemeClr>
            </a:solidFill>
          </a:endParaRPr>
        </a:p>
      </dsp:txBody>
      <dsp:txXfrm>
        <a:off x="814686" y="2030556"/>
        <a:ext cx="5330916" cy="1443924"/>
      </dsp:txXfrm>
    </dsp:sp>
    <dsp:sp modelId="{8681A573-537C-41AA-BD1A-15CDACBC2F15}">
      <dsp:nvSpPr>
        <dsp:cNvPr id="0" name=""/>
        <dsp:cNvSpPr/>
      </dsp:nvSpPr>
      <dsp:spPr>
        <a:xfrm>
          <a:off x="933733" y="3681993"/>
          <a:ext cx="7038782" cy="1533770"/>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solidFill>
                <a:schemeClr val="bg2">
                  <a:lumMod val="50000"/>
                </a:schemeClr>
              </a:solidFill>
            </a:rPr>
            <a:t>η αμοιβή που παρέχεται για εργασία που αμείβεται με βάση τη χρονική διάρκεια είναι η ίδια για όμοια θέση εργασίας</a:t>
          </a:r>
        </a:p>
      </dsp:txBody>
      <dsp:txXfrm>
        <a:off x="978656" y="3726916"/>
        <a:ext cx="5330916" cy="1443924"/>
      </dsp:txXfrm>
    </dsp:sp>
    <dsp:sp modelId="{17F04095-83C2-4EF3-8AA2-CA3A84804E97}">
      <dsp:nvSpPr>
        <dsp:cNvPr id="0" name=""/>
        <dsp:cNvSpPr/>
      </dsp:nvSpPr>
      <dsp:spPr>
        <a:xfrm>
          <a:off x="6252185" y="1332947"/>
          <a:ext cx="996950" cy="996950"/>
        </a:xfrm>
        <a:prstGeom prst="downArrow">
          <a:avLst>
            <a:gd name="adj1" fmla="val 55000"/>
            <a:gd name="adj2" fmla="val 45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476499" y="1332947"/>
        <a:ext cx="548322" cy="750205"/>
      </dsp:txXfrm>
    </dsp:sp>
    <dsp:sp modelId="{04B959AC-4DD1-4DA5-82B5-534BDE3E9A35}">
      <dsp:nvSpPr>
        <dsp:cNvPr id="0" name=""/>
        <dsp:cNvSpPr/>
      </dsp:nvSpPr>
      <dsp:spPr>
        <a:xfrm>
          <a:off x="6873254" y="3112121"/>
          <a:ext cx="996950" cy="996950"/>
        </a:xfrm>
        <a:prstGeom prst="downArrow">
          <a:avLst>
            <a:gd name="adj1" fmla="val 55000"/>
            <a:gd name="adj2" fmla="val 45000"/>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7097568" y="3112121"/>
        <a:ext cx="548322" cy="750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8F604-C47E-4F29-AA07-7C9A76E906EB}">
      <dsp:nvSpPr>
        <dsp:cNvPr id="0" name=""/>
        <dsp:cNvSpPr/>
      </dsp:nvSpPr>
      <dsp:spPr>
        <a:xfrm>
          <a:off x="0" y="0"/>
          <a:ext cx="8712968" cy="1581708"/>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rgbClr val="002060"/>
              </a:solidFill>
            </a:rPr>
            <a:t>Ίση μεταχείριση ασχέτως φυλετικής ή εθνοτικής καταγωγής     (Οδηγία 2000/43 ΕΚ)</a:t>
          </a:r>
        </a:p>
      </dsp:txBody>
      <dsp:txXfrm>
        <a:off x="0" y="0"/>
        <a:ext cx="8712968" cy="1581708"/>
      </dsp:txXfrm>
    </dsp:sp>
    <dsp:sp modelId="{1F37F90E-921E-460C-B691-8B359E1F8909}">
      <dsp:nvSpPr>
        <dsp:cNvPr id="0" name=""/>
        <dsp:cNvSpPr/>
      </dsp:nvSpPr>
      <dsp:spPr>
        <a:xfrm>
          <a:off x="4254" y="1581708"/>
          <a:ext cx="2901486" cy="3321586"/>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rgbClr val="002060"/>
              </a:solidFill>
            </a:rPr>
            <a:t>Στόχος:</a:t>
          </a:r>
        </a:p>
        <a:p>
          <a:pPr marL="0" lvl="0" indent="0" algn="ctr" defTabSz="977900">
            <a:lnSpc>
              <a:spcPct val="90000"/>
            </a:lnSpc>
            <a:spcBef>
              <a:spcPct val="0"/>
            </a:spcBef>
            <a:spcAft>
              <a:spcPct val="35000"/>
            </a:spcAft>
            <a:buNone/>
          </a:pPr>
          <a:r>
            <a:rPr lang="el-GR" sz="2200" kern="1200" dirty="0">
              <a:solidFill>
                <a:srgbClr val="002060"/>
              </a:solidFill>
            </a:rPr>
            <a:t> η καταπολέμηση των διακρίσεων λόγω φυλετικής ή εθνοτικής καταγωγής</a:t>
          </a:r>
        </a:p>
      </dsp:txBody>
      <dsp:txXfrm>
        <a:off x="4254" y="1581708"/>
        <a:ext cx="2901486" cy="3321586"/>
      </dsp:txXfrm>
    </dsp:sp>
    <dsp:sp modelId="{493BE22D-79B2-41B1-900D-425E6E1B2EC4}">
      <dsp:nvSpPr>
        <dsp:cNvPr id="0" name=""/>
        <dsp:cNvSpPr/>
      </dsp:nvSpPr>
      <dsp:spPr>
        <a:xfrm>
          <a:off x="2905740" y="1581708"/>
          <a:ext cx="2901486" cy="3321586"/>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rgbClr val="002060"/>
              </a:solidFill>
            </a:rPr>
            <a:t>Θεσπίζει τις ελάχιστες απαιτήσεις για την εφαρμογή της αρχής της ίσης μεταχείρισης προσώπων στην ΕΕ.</a:t>
          </a:r>
        </a:p>
      </dsp:txBody>
      <dsp:txXfrm>
        <a:off x="2905740" y="1581708"/>
        <a:ext cx="2901486" cy="3321586"/>
      </dsp:txXfrm>
    </dsp:sp>
    <dsp:sp modelId="{F002FC80-7163-472A-A0EC-6557019BB73B}">
      <dsp:nvSpPr>
        <dsp:cNvPr id="0" name=""/>
        <dsp:cNvSpPr/>
      </dsp:nvSpPr>
      <dsp:spPr>
        <a:xfrm>
          <a:off x="5807227" y="1581708"/>
          <a:ext cx="2901486" cy="3321586"/>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rgbClr val="002060"/>
              </a:solidFill>
            </a:rPr>
            <a:t>Η αποθάρρυνση των διακρίσεων αναμένεται να συμβάλει στην αύξηση της συμμετοχής στην οικονομική και κοινωνική ζωή και στον περιορισμό του κοινωνικού αποκλεισμού.</a:t>
          </a:r>
        </a:p>
      </dsp:txBody>
      <dsp:txXfrm>
        <a:off x="5807227" y="1581708"/>
        <a:ext cx="2901486" cy="3321586"/>
      </dsp:txXfrm>
    </dsp:sp>
    <dsp:sp modelId="{0CE9505C-0201-46F2-98E5-095AE194ED0B}">
      <dsp:nvSpPr>
        <dsp:cNvPr id="0" name=""/>
        <dsp:cNvSpPr/>
      </dsp:nvSpPr>
      <dsp:spPr>
        <a:xfrm>
          <a:off x="0" y="4903294"/>
          <a:ext cx="8712968" cy="36906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E4CB9-B55F-4556-BD22-B948C81F1318}">
      <dsp:nvSpPr>
        <dsp:cNvPr id="0" name=""/>
        <dsp:cNvSpPr/>
      </dsp:nvSpPr>
      <dsp:spPr>
        <a:xfrm rot="16200000">
          <a:off x="-1291995" y="1293049"/>
          <a:ext cx="5328591" cy="2742492"/>
        </a:xfrm>
        <a:prstGeom prst="flowChartManualOperation">
          <a:avLst/>
        </a:prstGeom>
        <a:solidFill>
          <a:schemeClr val="accent5">
            <a:lumMod val="75000"/>
            <a:alpha val="3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110000"/>
            </a:lnSpc>
            <a:spcBef>
              <a:spcPct val="0"/>
            </a:spcBef>
            <a:spcAft>
              <a:spcPct val="35000"/>
            </a:spcAft>
            <a:buNone/>
          </a:pPr>
          <a:r>
            <a:rPr lang="el-GR" sz="2400" b="1" kern="1200" dirty="0">
              <a:solidFill>
                <a:schemeClr val="accent1">
                  <a:lumMod val="50000"/>
                </a:schemeClr>
              </a:solidFill>
            </a:rPr>
            <a:t>Ίση μεταχείριση ασχέτως φυλετικής ή εθνοτικής καταγωγής</a:t>
          </a:r>
        </a:p>
        <a:p>
          <a:pPr marL="0" lvl="0" indent="0" algn="ctr" defTabSz="1066800">
            <a:lnSpc>
              <a:spcPct val="110000"/>
            </a:lnSpc>
            <a:spcBef>
              <a:spcPct val="0"/>
            </a:spcBef>
            <a:spcAft>
              <a:spcPct val="35000"/>
            </a:spcAft>
            <a:buNone/>
          </a:pPr>
          <a:r>
            <a:rPr lang="el-GR" sz="2400" b="1" kern="1200" dirty="0">
              <a:solidFill>
                <a:schemeClr val="accent1">
                  <a:lumMod val="50000"/>
                </a:schemeClr>
              </a:solidFill>
            </a:rPr>
            <a:t>- Οδηγία 2000/43/ΕΚ </a:t>
          </a:r>
        </a:p>
        <a:p>
          <a:pPr marL="0" lvl="0" indent="0" algn="ctr" defTabSz="1066800">
            <a:lnSpc>
              <a:spcPct val="110000"/>
            </a:lnSpc>
            <a:spcBef>
              <a:spcPct val="0"/>
            </a:spcBef>
            <a:spcAft>
              <a:spcPct val="35000"/>
            </a:spcAft>
            <a:buNone/>
          </a:pPr>
          <a:endParaRPr lang="el-GR" sz="2400" b="1" kern="1200" dirty="0">
            <a:solidFill>
              <a:schemeClr val="accent1">
                <a:lumMod val="50000"/>
              </a:schemeClr>
            </a:solidFill>
          </a:endParaRPr>
        </a:p>
      </dsp:txBody>
      <dsp:txXfrm rot="5400000">
        <a:off x="1054" y="1065718"/>
        <a:ext cx="2742492" cy="3197155"/>
      </dsp:txXfrm>
    </dsp:sp>
    <dsp:sp modelId="{34E305D9-7BFD-4B15-92E4-FD644651738A}">
      <dsp:nvSpPr>
        <dsp:cNvPr id="0" name=""/>
        <dsp:cNvSpPr/>
      </dsp:nvSpPr>
      <dsp:spPr>
        <a:xfrm rot="16200000">
          <a:off x="1656184" y="1293049"/>
          <a:ext cx="5328591" cy="2742492"/>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l-GR" sz="2200" b="0" kern="1200" dirty="0">
              <a:solidFill>
                <a:schemeClr val="accent1">
                  <a:lumMod val="50000"/>
                </a:schemeClr>
              </a:solidFill>
            </a:rPr>
            <a:t>Η παρούσα οδηγία βασίζεται στην αρχή της ίσης μεταχείρισης προσώπων.</a:t>
          </a:r>
        </a:p>
      </dsp:txBody>
      <dsp:txXfrm rot="5400000">
        <a:off x="2949233" y="1065718"/>
        <a:ext cx="2742492" cy="3197155"/>
      </dsp:txXfrm>
    </dsp:sp>
    <dsp:sp modelId="{68C06F7B-D6D0-49A4-B711-34C38D8910BF}">
      <dsp:nvSpPr>
        <dsp:cNvPr id="0" name=""/>
        <dsp:cNvSpPr/>
      </dsp:nvSpPr>
      <dsp:spPr>
        <a:xfrm rot="16200000">
          <a:off x="4604363" y="1293049"/>
          <a:ext cx="5328591" cy="2742492"/>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accent1">
                  <a:lumMod val="50000"/>
                </a:schemeClr>
              </a:solidFill>
            </a:rPr>
            <a:t>Απαγορεύει τόσο τις άμεσες* όσο και τις έμμεσες* διακρίσεις, την παρενόχληση*, τις εντολές για την εφαρμογή διακριτικής μεταχείρισης και τη θυματοποίηση*.</a:t>
          </a:r>
        </a:p>
      </dsp:txBody>
      <dsp:txXfrm rot="5400000">
        <a:off x="5897412" y="1065718"/>
        <a:ext cx="2742492" cy="3197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E4CB9-B55F-4556-BD22-B948C81F1318}">
      <dsp:nvSpPr>
        <dsp:cNvPr id="0" name=""/>
        <dsp:cNvSpPr/>
      </dsp:nvSpPr>
      <dsp:spPr>
        <a:xfrm rot="16200000">
          <a:off x="-1204718" y="1209440"/>
          <a:ext cx="5328591" cy="2909711"/>
        </a:xfrm>
        <a:prstGeom prst="flowChartManualOperation">
          <a:avLst/>
        </a:prstGeom>
        <a:solidFill>
          <a:schemeClr val="accent5">
            <a:lumMod val="75000"/>
            <a:alpha val="3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110000"/>
            </a:lnSpc>
            <a:spcBef>
              <a:spcPct val="0"/>
            </a:spcBef>
            <a:spcAft>
              <a:spcPct val="35000"/>
            </a:spcAft>
            <a:buNone/>
          </a:pPr>
          <a:r>
            <a:rPr lang="el-GR" sz="2400" b="1" kern="1200" dirty="0">
              <a:solidFill>
                <a:schemeClr val="accent1">
                  <a:lumMod val="50000"/>
                </a:schemeClr>
              </a:solidFill>
            </a:rPr>
            <a:t>Η οδηγία εφαρμόζεται για όλα τα πρόσωπα και όλους τους τομείς δραστηριοτήτων όσον αφορά:</a:t>
          </a:r>
        </a:p>
        <a:p>
          <a:pPr marL="0" lvl="0" indent="0" algn="ctr" defTabSz="1066800">
            <a:lnSpc>
              <a:spcPct val="110000"/>
            </a:lnSpc>
            <a:spcBef>
              <a:spcPct val="0"/>
            </a:spcBef>
            <a:spcAft>
              <a:spcPct val="35000"/>
            </a:spcAft>
            <a:buNone/>
          </a:pPr>
          <a:endParaRPr lang="el-GR" sz="2400" b="1" kern="1200" dirty="0">
            <a:solidFill>
              <a:schemeClr val="accent1">
                <a:lumMod val="50000"/>
              </a:schemeClr>
            </a:solidFill>
          </a:endParaRPr>
        </a:p>
      </dsp:txBody>
      <dsp:txXfrm rot="5400000">
        <a:off x="4722" y="1065718"/>
        <a:ext cx="2909711" cy="3197155"/>
      </dsp:txXfrm>
    </dsp:sp>
    <dsp:sp modelId="{34E305D9-7BFD-4B15-92E4-FD644651738A}">
      <dsp:nvSpPr>
        <dsp:cNvPr id="0" name=""/>
        <dsp:cNvSpPr/>
      </dsp:nvSpPr>
      <dsp:spPr>
        <a:xfrm rot="16200000">
          <a:off x="1749760" y="1360276"/>
          <a:ext cx="5328591" cy="2608039"/>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ts val="0"/>
            </a:spcAft>
            <a:buNone/>
          </a:pPr>
          <a:endParaRPr lang="el-GR" sz="2000" b="0" kern="1200" dirty="0">
            <a:solidFill>
              <a:srgbClr val="3D70AA">
                <a:lumMod val="50000"/>
              </a:srgbClr>
            </a:solidFill>
            <a:latin typeface="Arial"/>
            <a:ea typeface="+mn-ea"/>
            <a:cs typeface="+mn-cs"/>
          </a:endParaRPr>
        </a:p>
        <a:p>
          <a:pPr marL="0" lvl="0" indent="0" algn="l" defTabSz="889000">
            <a:lnSpc>
              <a:spcPct val="90000"/>
            </a:lnSpc>
            <a:spcBef>
              <a:spcPct val="0"/>
            </a:spcBef>
            <a:spcAft>
              <a:spcPts val="0"/>
            </a:spcAft>
            <a:buNone/>
          </a:pPr>
          <a:r>
            <a:rPr lang="el-GR" sz="2000" b="0" kern="1200" dirty="0">
              <a:solidFill>
                <a:srgbClr val="3D70AA">
                  <a:lumMod val="50000"/>
                </a:srgbClr>
              </a:solidFill>
              <a:latin typeface="Arial"/>
              <a:ea typeface="+mn-ea"/>
              <a:cs typeface="+mn-cs"/>
            </a:rPr>
            <a:t>την πρόσβαση:</a:t>
          </a:r>
        </a:p>
        <a:p>
          <a:pPr marL="0" lvl="0" indent="0" algn="l" defTabSz="889000">
            <a:lnSpc>
              <a:spcPct val="90000"/>
            </a:lnSpc>
            <a:spcBef>
              <a:spcPct val="0"/>
            </a:spcBef>
            <a:spcAft>
              <a:spcPts val="0"/>
            </a:spcAft>
            <a:buNone/>
          </a:pPr>
          <a:r>
            <a:rPr lang="el-GR" sz="2000" b="0" kern="1200" dirty="0">
              <a:solidFill>
                <a:srgbClr val="3D70AA">
                  <a:lumMod val="50000"/>
                </a:srgbClr>
              </a:solidFill>
              <a:latin typeface="Arial"/>
              <a:ea typeface="+mn-ea"/>
              <a:cs typeface="+mn-cs"/>
            </a:rPr>
            <a:t> </a:t>
          </a:r>
        </a:p>
        <a:p>
          <a:pPr marL="0" lvl="0" indent="0" algn="l" defTabSz="889000">
            <a:lnSpc>
              <a:spcPct val="90000"/>
            </a:lnSpc>
            <a:spcBef>
              <a:spcPct val="0"/>
            </a:spcBef>
            <a:spcAft>
              <a:spcPts val="0"/>
            </a:spcAft>
            <a:buNone/>
          </a:pPr>
          <a:r>
            <a:rPr lang="el-GR" sz="2000" b="0" kern="1200" dirty="0">
              <a:solidFill>
                <a:srgbClr val="3D70AA">
                  <a:lumMod val="50000"/>
                </a:srgbClr>
              </a:solidFill>
              <a:latin typeface="Arial"/>
              <a:ea typeface="+mn-ea"/>
              <a:cs typeface="+mn-cs"/>
            </a:rPr>
            <a:t>-στην απασχόληση</a:t>
          </a:r>
        </a:p>
        <a:p>
          <a:pPr marL="0" lvl="0" indent="0" algn="l" defTabSz="889000">
            <a:lnSpc>
              <a:spcPct val="90000"/>
            </a:lnSpc>
            <a:spcBef>
              <a:spcPct val="0"/>
            </a:spcBef>
            <a:spcAft>
              <a:spcPct val="35000"/>
            </a:spcAft>
            <a:buNone/>
          </a:pPr>
          <a:endParaRPr lang="el-GR" sz="800" b="0" kern="1200" dirty="0">
            <a:solidFill>
              <a:schemeClr val="accent1">
                <a:lumMod val="50000"/>
              </a:schemeClr>
            </a:solidFill>
          </a:endParaRPr>
        </a:p>
        <a:p>
          <a:pPr marL="0" lvl="0" indent="0" algn="l" defTabSz="889000">
            <a:lnSpc>
              <a:spcPct val="90000"/>
            </a:lnSpc>
            <a:spcBef>
              <a:spcPct val="0"/>
            </a:spcBef>
            <a:spcAft>
              <a:spcPct val="35000"/>
            </a:spcAft>
            <a:buNone/>
          </a:pPr>
          <a:r>
            <a:rPr lang="el-GR" sz="2000" b="0" kern="1200" dirty="0">
              <a:solidFill>
                <a:schemeClr val="accent1">
                  <a:lumMod val="50000"/>
                </a:schemeClr>
              </a:solidFill>
            </a:rPr>
            <a:t>-στις εργασιακές συνθήκες </a:t>
          </a:r>
        </a:p>
        <a:p>
          <a:pPr marL="0" lvl="0" indent="0" algn="l" defTabSz="889000">
            <a:lnSpc>
              <a:spcPct val="90000"/>
            </a:lnSpc>
            <a:spcBef>
              <a:spcPct val="0"/>
            </a:spcBef>
            <a:spcAft>
              <a:spcPct val="35000"/>
            </a:spcAft>
            <a:buNone/>
          </a:pPr>
          <a:r>
            <a:rPr lang="el-GR" sz="2000" b="0" kern="1200" dirty="0">
              <a:solidFill>
                <a:schemeClr val="accent1">
                  <a:lumMod val="50000"/>
                </a:schemeClr>
              </a:solidFill>
            </a:rPr>
            <a:t>-στην επαγγελματική κατάρτιση</a:t>
          </a:r>
        </a:p>
        <a:p>
          <a:pPr marL="0" lvl="0" indent="0" algn="l" defTabSz="889000">
            <a:lnSpc>
              <a:spcPct val="90000"/>
            </a:lnSpc>
            <a:spcBef>
              <a:spcPct val="0"/>
            </a:spcBef>
            <a:spcAft>
              <a:spcPct val="35000"/>
            </a:spcAft>
            <a:buNone/>
          </a:pPr>
          <a:r>
            <a:rPr lang="el-GR" sz="2000" b="0" kern="1200" dirty="0">
              <a:solidFill>
                <a:schemeClr val="accent1">
                  <a:lumMod val="50000"/>
                </a:schemeClr>
              </a:solidFill>
            </a:rPr>
            <a:t>-στη συμμετοχή σε οργανώσεις: εργαζομένων / εργοδοτών /  οποιαδήποτε επαγγελματική οργάνωση</a:t>
          </a:r>
        </a:p>
      </dsp:txBody>
      <dsp:txXfrm rot="5400000">
        <a:off x="3110036" y="1065718"/>
        <a:ext cx="2608039" cy="3197155"/>
      </dsp:txXfrm>
    </dsp:sp>
    <dsp:sp modelId="{68C06F7B-D6D0-49A4-B711-34C38D8910BF}">
      <dsp:nvSpPr>
        <dsp:cNvPr id="0" name=""/>
        <dsp:cNvSpPr/>
      </dsp:nvSpPr>
      <dsp:spPr>
        <a:xfrm rot="16200000">
          <a:off x="4682670" y="1231008"/>
          <a:ext cx="5328591" cy="2866574"/>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l-GR" sz="2000" kern="1200" dirty="0">
              <a:solidFill>
                <a:schemeClr val="accent1">
                  <a:lumMod val="50000"/>
                </a:schemeClr>
              </a:solidFill>
            </a:rPr>
            <a:t>την πρόσβαση στην:</a:t>
          </a:r>
        </a:p>
        <a:p>
          <a:pPr marL="0" lvl="0" indent="0" algn="l" defTabSz="889000">
            <a:lnSpc>
              <a:spcPct val="90000"/>
            </a:lnSpc>
            <a:spcBef>
              <a:spcPct val="0"/>
            </a:spcBef>
            <a:spcAft>
              <a:spcPct val="35000"/>
            </a:spcAft>
            <a:buNone/>
          </a:pPr>
          <a:r>
            <a:rPr lang="el-GR" sz="2000" kern="1200" dirty="0">
              <a:solidFill>
                <a:schemeClr val="accent1">
                  <a:lumMod val="50000"/>
                </a:schemeClr>
              </a:solidFill>
            </a:rPr>
            <a:t>- στην κοινωνική προστασία και την υγειονομική περίθαλψη·</a:t>
          </a:r>
        </a:p>
        <a:p>
          <a:pPr marL="0" lvl="0" indent="0" algn="l" defTabSz="889000">
            <a:lnSpc>
              <a:spcPct val="90000"/>
            </a:lnSpc>
            <a:spcBef>
              <a:spcPct val="0"/>
            </a:spcBef>
            <a:spcAft>
              <a:spcPct val="35000"/>
            </a:spcAft>
            <a:buNone/>
          </a:pPr>
          <a:r>
            <a:rPr lang="el-GR" sz="2000" kern="1200" dirty="0">
              <a:solidFill>
                <a:schemeClr val="accent1">
                  <a:lumMod val="50000"/>
                </a:schemeClr>
              </a:solidFill>
            </a:rPr>
            <a:t>- στην εκπαίδευση·</a:t>
          </a:r>
        </a:p>
        <a:p>
          <a:pPr marL="0" lvl="0" indent="0" algn="l" defTabSz="889000">
            <a:lnSpc>
              <a:spcPct val="90000"/>
            </a:lnSpc>
            <a:spcBef>
              <a:spcPct val="0"/>
            </a:spcBef>
            <a:spcAft>
              <a:spcPct val="35000"/>
            </a:spcAft>
            <a:buNone/>
          </a:pPr>
          <a:r>
            <a:rPr lang="el-GR" sz="2000" kern="1200" dirty="0">
              <a:solidFill>
                <a:schemeClr val="accent1">
                  <a:lumMod val="50000"/>
                </a:schemeClr>
              </a:solidFill>
            </a:rPr>
            <a:t>-στις κοινωνικές παροχές</a:t>
          </a:r>
        </a:p>
        <a:p>
          <a:pPr marL="0" lvl="0" indent="0" algn="l" defTabSz="889000">
            <a:lnSpc>
              <a:spcPct val="90000"/>
            </a:lnSpc>
            <a:spcBef>
              <a:spcPct val="0"/>
            </a:spcBef>
            <a:spcAft>
              <a:spcPct val="35000"/>
            </a:spcAft>
            <a:buNone/>
          </a:pPr>
          <a:r>
            <a:rPr lang="el-GR" sz="2000" kern="1200" dirty="0">
              <a:solidFill>
                <a:schemeClr val="accent1">
                  <a:lumMod val="50000"/>
                </a:schemeClr>
              </a:solidFill>
            </a:rPr>
            <a:t>-στα αγαθά και υπηρεσίες, και την παροχή αυτών, συμπεριλαμβανομένης της στέγασης</a:t>
          </a:r>
        </a:p>
      </dsp:txBody>
      <dsp:txXfrm rot="5400000">
        <a:off x="5913678" y="1065718"/>
        <a:ext cx="2866574" cy="3197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97AB9-6376-49AC-9DBD-360E967AFBD5}">
      <dsp:nvSpPr>
        <dsp:cNvPr id="0" name=""/>
        <dsp:cNvSpPr/>
      </dsp:nvSpPr>
      <dsp:spPr>
        <a:xfrm>
          <a:off x="3561480" y="235102"/>
          <a:ext cx="5329660" cy="2069153"/>
        </a:xfrm>
        <a:prstGeom prst="flowChartAlternateProcess">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110000"/>
            </a:lnSpc>
            <a:spcBef>
              <a:spcPct val="0"/>
            </a:spcBef>
            <a:spcAft>
              <a:spcPct val="15000"/>
            </a:spcAft>
            <a:buFontTx/>
            <a:buNone/>
          </a:pPr>
          <a:r>
            <a:rPr lang="el-GR" sz="1900" kern="1200" dirty="0">
              <a:solidFill>
                <a:srgbClr val="002060"/>
              </a:solidFill>
            </a:rPr>
            <a:t>  Στόχος της οδηγίας είναι να διασφαλιστεί ότι τα πρόσωπα ενός δεδομένου θρησκεύματος ή πεποιθήσεων, αναπηρίας, ηλικίας ή γενετήσιου προσανατολισμού δεν υφίστανται διακρίσεις, αλλά αντ' αυτού απολαμβάνουν ίση μεταχείριση στον εργασιακό τους χώρο.</a:t>
          </a:r>
        </a:p>
        <a:p>
          <a:pPr marL="228600" lvl="1" indent="-228600" algn="l" defTabSz="889000">
            <a:lnSpc>
              <a:spcPct val="110000"/>
            </a:lnSpc>
            <a:spcBef>
              <a:spcPct val="0"/>
            </a:spcBef>
            <a:spcAft>
              <a:spcPct val="15000"/>
            </a:spcAft>
            <a:buChar char="•"/>
          </a:pPr>
          <a:endParaRPr lang="el-GR" sz="2000" kern="1200" dirty="0"/>
        </a:p>
        <a:p>
          <a:pPr marL="228600" lvl="1" indent="-228600" algn="l" defTabSz="889000">
            <a:lnSpc>
              <a:spcPct val="110000"/>
            </a:lnSpc>
            <a:spcBef>
              <a:spcPct val="0"/>
            </a:spcBef>
            <a:spcAft>
              <a:spcPct val="15000"/>
            </a:spcAft>
            <a:buChar char="•"/>
          </a:pPr>
          <a:r>
            <a:rPr lang="el-GR" sz="2000" kern="1200" dirty="0"/>
            <a:t>ν</a:t>
          </a:r>
        </a:p>
      </dsp:txBody>
      <dsp:txXfrm>
        <a:off x="3662486" y="336108"/>
        <a:ext cx="5127648" cy="1867141"/>
      </dsp:txXfrm>
    </dsp:sp>
    <dsp:sp modelId="{F3C346AD-FC38-4CBF-9D08-E3518E3ABEE9}">
      <dsp:nvSpPr>
        <dsp:cNvPr id="0" name=""/>
        <dsp:cNvSpPr/>
      </dsp:nvSpPr>
      <dsp:spPr>
        <a:xfrm>
          <a:off x="1338" y="4349"/>
          <a:ext cx="3560141" cy="2530658"/>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el-GR" sz="2000" kern="1200" dirty="0"/>
        </a:p>
        <a:p>
          <a:pPr marL="0" lvl="0" indent="0" algn="ctr" defTabSz="889000">
            <a:lnSpc>
              <a:spcPct val="90000"/>
            </a:lnSpc>
            <a:spcBef>
              <a:spcPct val="0"/>
            </a:spcBef>
            <a:spcAft>
              <a:spcPct val="35000"/>
            </a:spcAft>
            <a:buNone/>
          </a:pPr>
          <a:r>
            <a:rPr lang="el-GR" sz="2000" kern="1200" dirty="0"/>
            <a:t>Ίση μεταχείριση στην απασχόληση και την εργασία</a:t>
          </a:r>
        </a:p>
        <a:p>
          <a:pPr marL="0" lvl="0" indent="0" algn="ctr" defTabSz="889000">
            <a:lnSpc>
              <a:spcPct val="90000"/>
            </a:lnSpc>
            <a:spcBef>
              <a:spcPct val="0"/>
            </a:spcBef>
            <a:spcAft>
              <a:spcPct val="35000"/>
            </a:spcAft>
            <a:buNone/>
          </a:pPr>
          <a:r>
            <a:rPr lang="el-GR" sz="2000" kern="1200" dirty="0"/>
            <a:t>Οδηγία 2000/78/ΕΚ</a:t>
          </a:r>
        </a:p>
        <a:p>
          <a:pPr marL="0" lvl="0" indent="0" algn="ctr" defTabSz="889000">
            <a:lnSpc>
              <a:spcPct val="90000"/>
            </a:lnSpc>
            <a:spcBef>
              <a:spcPct val="0"/>
            </a:spcBef>
            <a:spcAft>
              <a:spcPct val="35000"/>
            </a:spcAft>
            <a:buNone/>
          </a:pPr>
          <a:endParaRPr lang="el-GR" sz="2400" kern="1200" dirty="0"/>
        </a:p>
      </dsp:txBody>
      <dsp:txXfrm>
        <a:off x="1338" y="637014"/>
        <a:ext cx="2927477" cy="1265329"/>
      </dsp:txXfrm>
    </dsp:sp>
    <dsp:sp modelId="{9CA280BE-20E9-470A-8870-9C39BC4A871A}">
      <dsp:nvSpPr>
        <dsp:cNvPr id="0" name=""/>
        <dsp:cNvSpPr/>
      </dsp:nvSpPr>
      <dsp:spPr>
        <a:xfrm>
          <a:off x="220477" y="3553306"/>
          <a:ext cx="8582739" cy="2036029"/>
        </a:xfrm>
        <a:prstGeom prst="flowChartAlternateProcess">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110000"/>
            </a:lnSpc>
            <a:spcBef>
              <a:spcPct val="0"/>
            </a:spcBef>
            <a:spcAft>
              <a:spcPct val="15000"/>
            </a:spcAft>
            <a:buFontTx/>
            <a:buNone/>
          </a:pPr>
          <a:r>
            <a:rPr lang="el-GR" sz="2000" kern="1200" dirty="0">
              <a:solidFill>
                <a:srgbClr val="002060"/>
              </a:solidFill>
            </a:rPr>
            <a:t>Τις άμεσες διακρίσεις (διαφοροποιημένη μεταχείριση λόγω ιδιαίτερου χαρακτηριστικού) όσο και τις έμμεσες διακρίσεις (οποιαδήποτε διάταξη, κριτήριο ή πρακτική τα οποία μολονότι είναι εκ πρώτης όψης ουδέτερα, προκαλούν μειονεκτική μεταχείριση των προσώπων που εμπίπτουν στις παραπάνω κατηγορίες σε σχέση με άλλα άτομα). Η παρενόχληση, η οποία δημιουργεί εχθρικό περιβάλλον, νοείται ως διάκριση.</a:t>
          </a:r>
        </a:p>
      </dsp:txBody>
      <dsp:txXfrm>
        <a:off x="319866" y="3652695"/>
        <a:ext cx="8383961" cy="1837251"/>
      </dsp:txXfrm>
    </dsp:sp>
    <dsp:sp modelId="{86E59445-43F6-4A45-B375-E1BF0A03E8F6}">
      <dsp:nvSpPr>
        <dsp:cNvPr id="0" name=""/>
        <dsp:cNvSpPr/>
      </dsp:nvSpPr>
      <dsp:spPr>
        <a:xfrm rot="10800000">
          <a:off x="7753892" y="4795269"/>
          <a:ext cx="302800" cy="135941"/>
        </a:xfrm>
        <a:prstGeom prst="downArrow">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l-GR" sz="2800" kern="1200" dirty="0"/>
        </a:p>
      </dsp:txBody>
      <dsp:txXfrm>
        <a:off x="7829592" y="4829254"/>
        <a:ext cx="151400" cy="101956"/>
      </dsp:txXfrm>
    </dsp:sp>
    <dsp:sp modelId="{0239152F-7717-42C3-8039-9E9F18AC1B36}">
      <dsp:nvSpPr>
        <dsp:cNvPr id="0" name=""/>
        <dsp:cNvSpPr/>
      </dsp:nvSpPr>
      <dsp:spPr>
        <a:xfrm flipH="1">
          <a:off x="6689709" y="4793815"/>
          <a:ext cx="337779" cy="914017"/>
        </a:xfrm>
        <a:prstGeom prst="rightArrow">
          <a:avLst>
            <a:gd name="adj1" fmla="val 75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E687EE1-9F40-4723-8103-8186DAF593C3}">
      <dsp:nvSpPr>
        <dsp:cNvPr id="0" name=""/>
        <dsp:cNvSpPr/>
      </dsp:nvSpPr>
      <dsp:spPr>
        <a:xfrm>
          <a:off x="2204725" y="2581331"/>
          <a:ext cx="4736591" cy="975064"/>
        </a:xfrm>
        <a:prstGeom prst="flowChartOffpageConnector">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t" anchorCtr="0">
          <a:noAutofit/>
        </a:bodyPr>
        <a:lstStyle/>
        <a:p>
          <a:pPr marL="0" lvl="0" indent="0" algn="ctr" defTabSz="889000">
            <a:lnSpc>
              <a:spcPct val="90000"/>
            </a:lnSpc>
            <a:spcBef>
              <a:spcPct val="0"/>
            </a:spcBef>
            <a:spcAft>
              <a:spcPct val="35000"/>
            </a:spcAft>
            <a:buNone/>
          </a:pPr>
          <a:r>
            <a:rPr lang="el-GR" sz="2000" kern="1200" dirty="0"/>
            <a:t>Ποια είδη διακρίσεων καλύπτονται από την οδηγία:</a:t>
          </a:r>
        </a:p>
        <a:p>
          <a:pPr marL="0" lvl="0" indent="0" algn="ctr" defTabSz="889000">
            <a:lnSpc>
              <a:spcPct val="90000"/>
            </a:lnSpc>
            <a:spcBef>
              <a:spcPct val="0"/>
            </a:spcBef>
            <a:spcAft>
              <a:spcPct val="35000"/>
            </a:spcAft>
            <a:buNone/>
          </a:pPr>
          <a:endParaRPr lang="el-GR" sz="2000" kern="1200" dirty="0"/>
        </a:p>
      </dsp:txBody>
      <dsp:txXfrm>
        <a:off x="2204725" y="2581331"/>
        <a:ext cx="4736591" cy="7800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572DD-45A3-406E-9AD1-28BE838A2C1E}">
      <dsp:nvSpPr>
        <dsp:cNvPr id="0" name=""/>
        <dsp:cNvSpPr/>
      </dsp:nvSpPr>
      <dsp:spPr>
        <a:xfrm>
          <a:off x="72499" y="134690"/>
          <a:ext cx="3358375" cy="5158661"/>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l-GR" sz="2000" kern="1200" dirty="0">
              <a:solidFill>
                <a:srgbClr val="002060"/>
              </a:solidFill>
            </a:rPr>
            <a:t>Άρθρο 20 ΣΛΕΕ:</a:t>
          </a:r>
        </a:p>
        <a:p>
          <a:pPr marL="0" lvl="0" indent="0" algn="l" defTabSz="889000">
            <a:lnSpc>
              <a:spcPct val="90000"/>
            </a:lnSpc>
            <a:spcBef>
              <a:spcPct val="0"/>
            </a:spcBef>
            <a:spcAft>
              <a:spcPct val="35000"/>
            </a:spcAft>
            <a:buNone/>
          </a:pPr>
          <a:r>
            <a:rPr lang="el-GR" sz="2000" kern="1200" dirty="0">
              <a:solidFill>
                <a:srgbClr val="002060"/>
              </a:solidFill>
            </a:rPr>
            <a:t>Οι πολίτες της Ένωσης έχουν τα δικαιώματα και τις υποχρεώσεις που προβλέπονται στις Συνθήκες.</a:t>
          </a:r>
        </a:p>
        <a:p>
          <a:pPr marL="0" lvl="0" indent="0" algn="l" defTabSz="889000">
            <a:lnSpc>
              <a:spcPct val="90000"/>
            </a:lnSpc>
            <a:spcBef>
              <a:spcPct val="0"/>
            </a:spcBef>
            <a:spcAft>
              <a:spcPct val="35000"/>
            </a:spcAft>
            <a:buNone/>
          </a:pPr>
          <a:r>
            <a:rPr lang="el-GR" sz="2000" kern="1200" dirty="0">
              <a:solidFill>
                <a:srgbClr val="002060"/>
              </a:solidFill>
            </a:rPr>
            <a:t>…Το δικαίωμα του εκλέγειν και εκλέγεσθαι στις εκλογές του Ευρωπαϊκού Κοινοβουλίου καθώς και στις δημοτικές εκλογές στο κράτος μέλος κατοικίας τους, υπό τους ίδιους όρους με τους υπηκόους του εν λόγω κράτους,</a:t>
          </a:r>
        </a:p>
      </dsp:txBody>
      <dsp:txXfrm>
        <a:off x="170862" y="233053"/>
        <a:ext cx="3161649" cy="4961935"/>
      </dsp:txXfrm>
    </dsp:sp>
    <dsp:sp modelId="{9DECF49E-9F4B-4853-B592-619DAF196A53}">
      <dsp:nvSpPr>
        <dsp:cNvPr id="0" name=""/>
        <dsp:cNvSpPr/>
      </dsp:nvSpPr>
      <dsp:spPr>
        <a:xfrm>
          <a:off x="3564403" y="171878"/>
          <a:ext cx="4954445" cy="528346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2060"/>
              </a:solidFill>
            </a:rPr>
            <a:t>Άρθρο 22 ΣΛΕΕ:</a:t>
          </a:r>
        </a:p>
        <a:p>
          <a:pPr marL="0" lvl="0" indent="0" algn="just" defTabSz="889000">
            <a:lnSpc>
              <a:spcPct val="90000"/>
            </a:lnSpc>
            <a:spcBef>
              <a:spcPct val="0"/>
            </a:spcBef>
            <a:spcAft>
              <a:spcPct val="35000"/>
            </a:spcAft>
            <a:buNone/>
          </a:pPr>
          <a:r>
            <a:rPr lang="el-GR" sz="2000" kern="1200" dirty="0">
              <a:solidFill>
                <a:srgbClr val="002060"/>
              </a:solidFill>
            </a:rPr>
            <a:t> Κάθε πολίτης της Ένωσης που κατοικεί σε κράτος μέλος του οποίου δεν είναι υπήκοος έχει το δικαίωμα του εκλέγειν και εκλέγεσθαι, υπό τους ίδιους όρους με τους υπηκόους του εν λόγω κράτους στις:</a:t>
          </a:r>
        </a:p>
        <a:p>
          <a:pPr marL="0" lvl="0" indent="0" algn="ctr" defTabSz="889000">
            <a:lnSpc>
              <a:spcPct val="90000"/>
            </a:lnSpc>
            <a:spcBef>
              <a:spcPct val="0"/>
            </a:spcBef>
            <a:spcAft>
              <a:spcPct val="35000"/>
            </a:spcAft>
            <a:buNone/>
          </a:pPr>
          <a:r>
            <a:rPr lang="el-GR" sz="2000" kern="1200" dirty="0">
              <a:solidFill>
                <a:srgbClr val="002060"/>
              </a:solidFill>
            </a:rPr>
            <a:t>- εκλογές του Ευρωπαϊκού Κοινοβουλίου στο κράτος μέλος της κατοικίας του</a:t>
          </a:r>
        </a:p>
        <a:p>
          <a:pPr marL="0" lvl="0" indent="0" algn="ctr" defTabSz="889000">
            <a:lnSpc>
              <a:spcPct val="90000"/>
            </a:lnSpc>
            <a:spcBef>
              <a:spcPct val="0"/>
            </a:spcBef>
            <a:spcAft>
              <a:spcPct val="35000"/>
            </a:spcAft>
            <a:buNone/>
          </a:pPr>
          <a:r>
            <a:rPr lang="el-GR" sz="2000" kern="1200" dirty="0">
              <a:solidFill>
                <a:srgbClr val="002060"/>
              </a:solidFill>
            </a:rPr>
            <a:t>- δημοτικές και κοινοτικές εκλογές στο κράτος μέλος κατοικίας του </a:t>
          </a:r>
        </a:p>
        <a:p>
          <a:pPr marL="0" lvl="0" indent="0" algn="ctr" defTabSz="889000">
            <a:lnSpc>
              <a:spcPct val="90000"/>
            </a:lnSpc>
            <a:spcBef>
              <a:spcPct val="0"/>
            </a:spcBef>
            <a:spcAft>
              <a:spcPct val="35000"/>
            </a:spcAft>
            <a:buNone/>
          </a:pPr>
          <a:endParaRPr lang="el-GR" sz="1800" kern="1200" dirty="0"/>
        </a:p>
        <a:p>
          <a:pPr marL="0" lvl="0" indent="0" algn="ctr" defTabSz="889000">
            <a:lnSpc>
              <a:spcPct val="90000"/>
            </a:lnSpc>
            <a:spcBef>
              <a:spcPct val="0"/>
            </a:spcBef>
            <a:spcAft>
              <a:spcPct val="35000"/>
            </a:spcAft>
            <a:buNone/>
          </a:pPr>
          <a:endParaRPr lang="el-GR" sz="1800" kern="1200" dirty="0"/>
        </a:p>
      </dsp:txBody>
      <dsp:txXfrm>
        <a:off x="3709514" y="316989"/>
        <a:ext cx="4664223" cy="4993243"/>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88" y="71438"/>
            <a:ext cx="6048375" cy="1109662"/>
          </a:xfrm>
        </p:spPr>
        <p:txBody>
          <a:bodyPr/>
          <a:lstStyle>
            <a:lvl1pPr>
              <a:defRPr sz="3200" b="1"/>
            </a:lvl1pPr>
          </a:lstStyle>
          <a:p>
            <a:r>
              <a:rPr lang="ru-RU"/>
              <a:t>Click to edit Master title style</a:t>
            </a:r>
          </a:p>
        </p:txBody>
      </p:sp>
      <p:sp>
        <p:nvSpPr>
          <p:cNvPr id="5123" name="Rectangle 3"/>
          <p:cNvSpPr>
            <a:spLocks noGrp="1" noChangeArrowheads="1"/>
          </p:cNvSpPr>
          <p:nvPr>
            <p:ph type="subTitle" idx="1"/>
          </p:nvPr>
        </p:nvSpPr>
        <p:spPr>
          <a:xfrm>
            <a:off x="395288" y="931863"/>
            <a:ext cx="6048375" cy="696912"/>
          </a:xfrm>
          <a:effectLst>
            <a:outerShdw dist="17961" dir="2700000" algn="ctr" rotWithShape="0">
              <a:schemeClr val="tx1"/>
            </a:outerShdw>
          </a:effectLst>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404813"/>
            <a:ext cx="1800225" cy="61198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258888" y="404813"/>
            <a:ext cx="5248275" cy="61198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258888" y="1557338"/>
            <a:ext cx="3524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935538" y="1557338"/>
            <a:ext cx="3524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8888" y="404813"/>
            <a:ext cx="6553200" cy="5080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258888" y="1557338"/>
            <a:ext cx="7200900" cy="496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7116" y="0"/>
            <a:ext cx="8947372" cy="1052736"/>
          </a:xfrm>
          <a:noFill/>
        </p:spPr>
        <p:txBody>
          <a:bodyPr/>
          <a:lstStyle/>
          <a:p>
            <a:pPr algn="ctr"/>
            <a:r>
              <a:rPr lang="el-GR" sz="2400" dirty="0"/>
              <a:t>Παρουσίαση στο πλαίσιο του προγράμματος : </a:t>
            </a:r>
            <a:br>
              <a:rPr lang="el-GR" sz="2400" dirty="0"/>
            </a:br>
            <a:r>
              <a:rPr lang="el-GR" sz="2400" dirty="0"/>
              <a:t>Σχολεία-Πρέσβεις του Ευρωπαϊκού Κοινοβουλίου 2023-2024 </a:t>
            </a:r>
          </a:p>
        </p:txBody>
      </p:sp>
      <p:sp>
        <p:nvSpPr>
          <p:cNvPr id="4" name="Google Shape;815;p64">
            <a:extLst>
              <a:ext uri="{FF2B5EF4-FFF2-40B4-BE49-F238E27FC236}">
                <a16:creationId xmlns:a16="http://schemas.microsoft.com/office/drawing/2014/main" id="{ED5C8E99-2838-0820-A3EB-3A51982B0CDB}"/>
              </a:ext>
            </a:extLst>
          </p:cNvPr>
          <p:cNvSpPr txBox="1">
            <a:spLocks noChangeArrowheads="1"/>
          </p:cNvSpPr>
          <p:nvPr/>
        </p:nvSpPr>
        <p:spPr bwMode="auto">
          <a:xfrm>
            <a:off x="251520" y="4437112"/>
            <a:ext cx="3312368" cy="573087"/>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a:lstStyle>
          <a:p>
            <a:endParaRPr lang="el-GR" altLang="el-GR" sz="2400" kern="0" dirty="0">
              <a:latin typeface="Calibri" panose="020F0502020204030204" pitchFamily="34" charset="0"/>
              <a:cs typeface="Be Vietnam Pro" charset="0"/>
              <a:sym typeface="Be Vietnam Pro" charset="0"/>
            </a:endParaRPr>
          </a:p>
        </p:txBody>
      </p:sp>
      <p:sp>
        <p:nvSpPr>
          <p:cNvPr id="5" name="TextBox 5">
            <a:extLst>
              <a:ext uri="{FF2B5EF4-FFF2-40B4-BE49-F238E27FC236}">
                <a16:creationId xmlns:a16="http://schemas.microsoft.com/office/drawing/2014/main" id="{E56B2756-37C7-4D69-7021-B8863CF97CA9}"/>
              </a:ext>
            </a:extLst>
          </p:cNvPr>
          <p:cNvSpPr txBox="1">
            <a:spLocks noChangeArrowheads="1"/>
          </p:cNvSpPr>
          <p:nvPr/>
        </p:nvSpPr>
        <p:spPr bwMode="auto">
          <a:xfrm>
            <a:off x="17116" y="4797152"/>
            <a:ext cx="42623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2000" b="1" kern="0" dirty="0">
                <a:solidFill>
                  <a:schemeClr val="bg1"/>
                </a:solidFill>
                <a:ea typeface="+mj-ea"/>
              </a:rPr>
              <a:t>4ο Γενικό Λύκειο Αλεξανδρούπολης</a:t>
            </a:r>
          </a:p>
          <a:p>
            <a:pPr>
              <a:spcBef>
                <a:spcPct val="0"/>
              </a:spcBef>
              <a:buFontTx/>
              <a:buNone/>
            </a:pPr>
            <a:r>
              <a:rPr lang="el-GR" altLang="el-GR" sz="2000" b="1" kern="0" dirty="0">
                <a:solidFill>
                  <a:schemeClr val="bg1"/>
                </a:solidFill>
                <a:ea typeface="+mj-ea"/>
              </a:rPr>
              <a:t>Μαθήτριες:</a:t>
            </a:r>
          </a:p>
          <a:p>
            <a:pPr marL="342900" indent="-342900">
              <a:spcBef>
                <a:spcPct val="0"/>
              </a:spcBef>
            </a:pPr>
            <a:r>
              <a:rPr lang="el-GR" altLang="el-GR" sz="2000" b="1" kern="0" dirty="0">
                <a:solidFill>
                  <a:schemeClr val="bg1"/>
                </a:solidFill>
                <a:ea typeface="+mj-ea"/>
              </a:rPr>
              <a:t>Κεραμάρη Μαρία Άννα </a:t>
            </a:r>
          </a:p>
          <a:p>
            <a:pPr marL="342900" indent="-342900">
              <a:spcBef>
                <a:spcPct val="0"/>
              </a:spcBef>
            </a:pPr>
            <a:r>
              <a:rPr lang="el-GR" altLang="el-GR" sz="2000" b="1" kern="0" dirty="0" err="1">
                <a:solidFill>
                  <a:schemeClr val="bg1"/>
                </a:solidFill>
                <a:ea typeface="+mj-ea"/>
              </a:rPr>
              <a:t>Κολίδη</a:t>
            </a:r>
            <a:r>
              <a:rPr lang="el-GR" altLang="el-GR" sz="2000" b="1" kern="0" dirty="0">
                <a:solidFill>
                  <a:schemeClr val="bg1"/>
                </a:solidFill>
                <a:ea typeface="+mj-ea"/>
              </a:rPr>
              <a:t> Αλεξάνδρα</a:t>
            </a:r>
          </a:p>
          <a:p>
            <a:pPr marL="342900" indent="-342900">
              <a:spcBef>
                <a:spcPct val="0"/>
              </a:spcBef>
            </a:pPr>
            <a:r>
              <a:rPr lang="el-GR" altLang="el-GR" sz="2000" b="1" kern="0" dirty="0">
                <a:solidFill>
                  <a:schemeClr val="bg1"/>
                </a:solidFill>
                <a:ea typeface="+mj-ea"/>
              </a:rPr>
              <a:t>Μπαξεβάνη </a:t>
            </a:r>
            <a:r>
              <a:rPr lang="el-GR" altLang="el-GR" sz="2000" b="1" kern="0" dirty="0" err="1">
                <a:solidFill>
                  <a:schemeClr val="bg1"/>
                </a:solidFill>
                <a:ea typeface="+mj-ea"/>
              </a:rPr>
              <a:t>Μαριτίνη</a:t>
            </a:r>
            <a:endParaRPr lang="el-GR" altLang="el-GR" sz="2000" b="1" kern="0" dirty="0">
              <a:solidFill>
                <a:schemeClr val="bg1"/>
              </a:solidFill>
              <a:ea typeface="+mj-ea"/>
            </a:endParaRPr>
          </a:p>
          <a:p>
            <a:pPr marL="342900" indent="-342900">
              <a:spcBef>
                <a:spcPct val="0"/>
              </a:spcBef>
            </a:pPr>
            <a:r>
              <a:rPr lang="el-GR" altLang="el-GR" sz="2000" b="1" kern="0" dirty="0" err="1">
                <a:solidFill>
                  <a:schemeClr val="bg1"/>
                </a:solidFill>
                <a:ea typeface="+mj-ea"/>
              </a:rPr>
              <a:t>Χριστακάκη</a:t>
            </a:r>
            <a:r>
              <a:rPr lang="el-GR" altLang="el-GR" sz="2000" b="1" kern="0" dirty="0">
                <a:solidFill>
                  <a:schemeClr val="bg1"/>
                </a:solidFill>
                <a:ea typeface="+mj-ea"/>
              </a:rPr>
              <a:t> Φωτεινή</a:t>
            </a:r>
          </a:p>
        </p:txBody>
      </p:sp>
      <p:sp>
        <p:nvSpPr>
          <p:cNvPr id="7" name="Google Shape;815;p64">
            <a:extLst>
              <a:ext uri="{FF2B5EF4-FFF2-40B4-BE49-F238E27FC236}">
                <a16:creationId xmlns:a16="http://schemas.microsoft.com/office/drawing/2014/main" id="{85EBA645-97BE-9841-2BE6-75F820C12C8C}"/>
              </a:ext>
            </a:extLst>
          </p:cNvPr>
          <p:cNvSpPr txBox="1">
            <a:spLocks noChangeArrowheads="1"/>
          </p:cNvSpPr>
          <p:nvPr/>
        </p:nvSpPr>
        <p:spPr bwMode="auto">
          <a:xfrm>
            <a:off x="0" y="1114983"/>
            <a:ext cx="8964488" cy="1556243"/>
          </a:xfrm>
          <a:prstGeom prst="rect">
            <a:avLst/>
          </a:prstGeom>
          <a:solidFill>
            <a:schemeClr val="accent1">
              <a:lumMod val="75000"/>
            </a:schemeClr>
          </a:solidFill>
          <a:ln w="9525">
            <a:solidFill>
              <a:schemeClr val="lt1">
                <a:hueOff val="0"/>
                <a:satOff val="0"/>
                <a:lumOff val="0"/>
              </a:schemeClr>
            </a:solidFill>
            <a:miter lim="800000"/>
            <a:headEnd/>
            <a:tailEnd/>
          </a:ln>
          <a:effectLst>
            <a:glow>
              <a:schemeClr val="accent1"/>
            </a:glow>
            <a:outerShdw dist="17961" dir="2700000" sx="1000" sy="1000" algn="ctr" rotWithShape="0">
              <a:schemeClr val="tx1"/>
            </a:outerShdw>
            <a:reflection endPos="0" dist="50800" dir="5400000" sy="-100000" algn="bl" rotWithShape="0"/>
            <a:softEdge rad="76200"/>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a:lstStyle>
          <a:p>
            <a:pPr algn="ctr"/>
            <a:r>
              <a:rPr lang="el-GR" altLang="el-GR" kern="0" spc="50" dirty="0">
                <a:ln w="0"/>
                <a:effectLst>
                  <a:innerShdw blurRad="63500" dist="50800" dir="13500000">
                    <a:srgbClr val="000000">
                      <a:alpha val="50000"/>
                    </a:srgbClr>
                  </a:innerShdw>
                </a:effectLst>
                <a:latin typeface="Calibri" panose="020F0502020204030204" pitchFamily="34" charset="0"/>
                <a:cs typeface="Be Vietnam Pro" charset="0"/>
                <a:sym typeface="Be Vietnam Pro" charset="0"/>
              </a:rPr>
              <a:t>Βασικά δικαιώματα που μας παρέχει </a:t>
            </a:r>
          </a:p>
          <a:p>
            <a:pPr algn="ctr"/>
            <a:r>
              <a:rPr lang="el-GR" altLang="el-GR" kern="0" spc="50" dirty="0">
                <a:ln w="0"/>
                <a:effectLst>
                  <a:innerShdw blurRad="63500" dist="50800" dir="13500000">
                    <a:srgbClr val="000000">
                      <a:alpha val="50000"/>
                    </a:srgbClr>
                  </a:innerShdw>
                </a:effectLst>
                <a:latin typeface="Calibri" panose="020F0502020204030204" pitchFamily="34" charset="0"/>
                <a:cs typeface="Be Vietnam Pro" charset="0"/>
                <a:sym typeface="Be Vietnam Pro" charset="0"/>
              </a:rPr>
              <a:t>η Ευρωπαϊκή Ένωση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355E8F38-9321-47F5-2B9E-7200B47E7493}"/>
              </a:ext>
            </a:extLst>
          </p:cNvPr>
          <p:cNvGraphicFramePr/>
          <p:nvPr>
            <p:extLst>
              <p:ext uri="{D42A27DB-BD31-4B8C-83A1-F6EECF244321}">
                <p14:modId xmlns:p14="http://schemas.microsoft.com/office/powerpoint/2010/main" val="3240059284"/>
              </p:ext>
            </p:extLst>
          </p:nvPr>
        </p:nvGraphicFramePr>
        <p:xfrm>
          <a:off x="215516" y="1412776"/>
          <a:ext cx="8712968" cy="555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a:extLst>
              <a:ext uri="{FF2B5EF4-FFF2-40B4-BE49-F238E27FC236}">
                <a16:creationId xmlns:a16="http://schemas.microsoft.com/office/drawing/2014/main" id="{617565C9-A7CE-B023-FF0A-26839EFADDAE}"/>
              </a:ext>
            </a:extLst>
          </p:cNvPr>
          <p:cNvPicPr>
            <a:picLocks noChangeAspect="1"/>
          </p:cNvPicPr>
          <p:nvPr/>
        </p:nvPicPr>
        <p:blipFill>
          <a:blip r:embed="rId7"/>
          <a:stretch>
            <a:fillRect/>
          </a:stretch>
        </p:blipFill>
        <p:spPr>
          <a:xfrm>
            <a:off x="210269" y="93813"/>
            <a:ext cx="5627096" cy="749873"/>
          </a:xfrm>
          <a:prstGeom prst="rect">
            <a:avLst/>
          </a:prstGeom>
        </p:spPr>
      </p:pic>
      <p:sp>
        <p:nvSpPr>
          <p:cNvPr id="10" name="TextBox 9">
            <a:extLst>
              <a:ext uri="{FF2B5EF4-FFF2-40B4-BE49-F238E27FC236}">
                <a16:creationId xmlns:a16="http://schemas.microsoft.com/office/drawing/2014/main" id="{EFB1FA6C-DBEA-D263-3CDE-1C6EEFDEC01E}"/>
              </a:ext>
            </a:extLst>
          </p:cNvPr>
          <p:cNvSpPr txBox="1"/>
          <p:nvPr/>
        </p:nvSpPr>
        <p:spPr>
          <a:xfrm>
            <a:off x="827584" y="863570"/>
            <a:ext cx="6301730" cy="461665"/>
          </a:xfrm>
          <a:prstGeom prst="rect">
            <a:avLst/>
          </a:prstGeom>
          <a:noFill/>
        </p:spPr>
        <p:txBody>
          <a:bodyPr wrap="square">
            <a:spAutoFit/>
          </a:bodyPr>
          <a:lstStyle/>
          <a:p>
            <a:pPr algn="ctr"/>
            <a:r>
              <a:rPr lang="el-GR" sz="2400" b="1" u="sng" dirty="0">
                <a:solidFill>
                  <a:schemeClr val="bg1"/>
                </a:solidFill>
              </a:rPr>
              <a:t>Δικαίωμα του εκλέγειν και εκλέγεσθαι</a:t>
            </a:r>
          </a:p>
        </p:txBody>
      </p:sp>
    </p:spTree>
    <p:extLst>
      <p:ext uri="{BB962C8B-B14F-4D97-AF65-F5344CB8AC3E}">
        <p14:creationId xmlns:p14="http://schemas.microsoft.com/office/powerpoint/2010/main" val="37910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5E1E95DE-46EE-845B-50BE-3342176F4249}"/>
              </a:ext>
            </a:extLst>
          </p:cNvPr>
          <p:cNvGraphicFramePr/>
          <p:nvPr>
            <p:extLst>
              <p:ext uri="{D42A27DB-BD31-4B8C-83A1-F6EECF244321}">
                <p14:modId xmlns:p14="http://schemas.microsoft.com/office/powerpoint/2010/main" val="1861305055"/>
              </p:ext>
            </p:extLst>
          </p:nvPr>
        </p:nvGraphicFramePr>
        <p:xfrm>
          <a:off x="251520" y="1412776"/>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44FEEE1E-F178-3EB1-65AE-3A8BAC53718C}"/>
              </a:ext>
            </a:extLst>
          </p:cNvPr>
          <p:cNvPicPr>
            <a:picLocks noChangeAspect="1"/>
          </p:cNvPicPr>
          <p:nvPr/>
        </p:nvPicPr>
        <p:blipFill>
          <a:blip r:embed="rId7"/>
          <a:stretch>
            <a:fillRect/>
          </a:stretch>
        </p:blipFill>
        <p:spPr>
          <a:xfrm>
            <a:off x="210269" y="93813"/>
            <a:ext cx="5627096" cy="749873"/>
          </a:xfrm>
          <a:prstGeom prst="rect">
            <a:avLst/>
          </a:prstGeom>
        </p:spPr>
      </p:pic>
      <p:sp>
        <p:nvSpPr>
          <p:cNvPr id="9" name="TextBox 8">
            <a:extLst>
              <a:ext uri="{FF2B5EF4-FFF2-40B4-BE49-F238E27FC236}">
                <a16:creationId xmlns:a16="http://schemas.microsoft.com/office/drawing/2014/main" id="{586A359B-0C5D-15DC-88EB-CB9405196E1C}"/>
              </a:ext>
            </a:extLst>
          </p:cNvPr>
          <p:cNvSpPr txBox="1"/>
          <p:nvPr/>
        </p:nvSpPr>
        <p:spPr>
          <a:xfrm>
            <a:off x="107504" y="878694"/>
            <a:ext cx="7128792" cy="461665"/>
          </a:xfrm>
          <a:prstGeom prst="rect">
            <a:avLst/>
          </a:prstGeom>
          <a:noFill/>
        </p:spPr>
        <p:txBody>
          <a:bodyPr wrap="square">
            <a:spAutoFit/>
          </a:bodyPr>
          <a:lstStyle/>
          <a:p>
            <a:pPr algn="ctr"/>
            <a:r>
              <a:rPr lang="el-GR" sz="2400" b="1" u="sng" dirty="0">
                <a:solidFill>
                  <a:schemeClr val="bg1"/>
                </a:solidFill>
                <a:latin typeface="Tahoma" panose="020B0604030504040204" pitchFamily="34" charset="0"/>
                <a:ea typeface="Tahoma" panose="020B0604030504040204" pitchFamily="34" charset="0"/>
                <a:cs typeface="Tahoma" panose="020B0604030504040204" pitchFamily="34" charset="0"/>
              </a:rPr>
              <a:t>Δικαίωμα του εκλέγειν και εκλέγεσθαι</a:t>
            </a:r>
          </a:p>
        </p:txBody>
      </p:sp>
    </p:spTree>
    <p:extLst>
      <p:ext uri="{BB962C8B-B14F-4D97-AF65-F5344CB8AC3E}">
        <p14:creationId xmlns:p14="http://schemas.microsoft.com/office/powerpoint/2010/main" val="104993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7">
            <a:extLst>
              <a:ext uri="{FF2B5EF4-FFF2-40B4-BE49-F238E27FC236}">
                <a16:creationId xmlns:a16="http://schemas.microsoft.com/office/drawing/2014/main" id="{48C60451-3B39-BA74-380A-19F79536D3D6}"/>
              </a:ext>
            </a:extLst>
          </p:cNvPr>
          <p:cNvGraphicFramePr/>
          <p:nvPr>
            <p:extLst>
              <p:ext uri="{D42A27DB-BD31-4B8C-83A1-F6EECF244321}">
                <p14:modId xmlns:p14="http://schemas.microsoft.com/office/powerpoint/2010/main" val="2698374778"/>
              </p:ext>
            </p:extLst>
          </p:nvPr>
        </p:nvGraphicFramePr>
        <p:xfrm>
          <a:off x="107505" y="1556792"/>
          <a:ext cx="892899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9D011DFB-862A-0D67-9035-C106BBCA8815}"/>
              </a:ext>
            </a:extLst>
          </p:cNvPr>
          <p:cNvSpPr txBox="1">
            <a:spLocks noChangeArrowheads="1"/>
          </p:cNvSpPr>
          <p:nvPr/>
        </p:nvSpPr>
        <p:spPr bwMode="auto">
          <a:xfrm>
            <a:off x="107505" y="0"/>
            <a:ext cx="8280846" cy="141277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a:lstStyle>
          <a:p>
            <a:br>
              <a:rPr lang="el-GR" sz="2800" b="1" kern="0" dirty="0">
                <a:latin typeface="Tahoma" charset="0"/>
              </a:rPr>
            </a:br>
            <a:r>
              <a:rPr lang="el-GR" sz="2400" b="1" kern="0" dirty="0">
                <a:latin typeface="Tahoma" charset="0"/>
              </a:rPr>
              <a:t>ΔΗΜΟΚΡΑΤΙΚΑ ΔΙΚΑΙΩΜΑΤΑ</a:t>
            </a:r>
          </a:p>
          <a:p>
            <a:pPr algn="ctr"/>
            <a:r>
              <a:rPr lang="el-GR" sz="2400" b="1" kern="0" dirty="0">
                <a:latin typeface="Tahoma" charset="0"/>
              </a:rPr>
              <a:t> </a:t>
            </a:r>
            <a:br>
              <a:rPr lang="el-GR" sz="2800" b="1" kern="0" dirty="0">
                <a:latin typeface="Tahoma" charset="0"/>
              </a:rPr>
            </a:br>
            <a:r>
              <a:rPr lang="el-GR" sz="2400" b="1" u="sng" kern="0" dirty="0">
                <a:latin typeface="Tahoma" charset="0"/>
              </a:rPr>
              <a:t>Ευρωπαϊκή πρωτοβουλία πολιτών</a:t>
            </a:r>
            <a:br>
              <a:rPr lang="el-GR" sz="2800" b="1" kern="0" dirty="0">
                <a:latin typeface="Tahoma" charset="0"/>
              </a:rPr>
            </a:br>
            <a:endParaRPr lang="uk-UA" sz="2800" b="1" kern="0" dirty="0">
              <a:latin typeface="Tahoma" charset="0"/>
            </a:endParaRPr>
          </a:p>
        </p:txBody>
      </p:sp>
    </p:spTree>
    <p:extLst>
      <p:ext uri="{BB962C8B-B14F-4D97-AF65-F5344CB8AC3E}">
        <p14:creationId xmlns:p14="http://schemas.microsoft.com/office/powerpoint/2010/main" val="169103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5423" y="0"/>
            <a:ext cx="8352927" cy="1268760"/>
          </a:xfrm>
        </p:spPr>
        <p:txBody>
          <a:bodyPr/>
          <a:lstStyle/>
          <a:p>
            <a:r>
              <a:rPr lang="el-GR" sz="2400" b="1" dirty="0">
                <a:latin typeface="Tahoma" charset="0"/>
              </a:rPr>
              <a:t>ΔΙΚΑΙΩΜΑ ΠΡΟΣΦΥΓΗΣ / ΠΑΡΑΠΟΝΟΥ ΓΙΑ ΠΑΡΑΒΙΑΣΗ ΕΝΩΣΙΑΚΟΥ ΔΙΚΑΙΟΥ</a:t>
            </a:r>
            <a:endParaRPr lang="uk-UA" sz="2400" b="1" dirty="0">
              <a:latin typeface="Tahoma" charset="0"/>
            </a:endParaRPr>
          </a:p>
        </p:txBody>
      </p:sp>
      <p:graphicFrame>
        <p:nvGraphicFramePr>
          <p:cNvPr id="3" name="Διάγραμμα 2">
            <a:extLst>
              <a:ext uri="{FF2B5EF4-FFF2-40B4-BE49-F238E27FC236}">
                <a16:creationId xmlns:a16="http://schemas.microsoft.com/office/drawing/2014/main" id="{82DB5C27-4344-90C9-1794-D1833D6C14B9}"/>
              </a:ext>
            </a:extLst>
          </p:cNvPr>
          <p:cNvGraphicFramePr/>
          <p:nvPr>
            <p:extLst>
              <p:ext uri="{D42A27DB-BD31-4B8C-83A1-F6EECF244321}">
                <p14:modId xmlns:p14="http://schemas.microsoft.com/office/powerpoint/2010/main" val="1843194071"/>
              </p:ext>
            </p:extLst>
          </p:nvPr>
        </p:nvGraphicFramePr>
        <p:xfrm>
          <a:off x="0" y="1412776"/>
          <a:ext cx="9108577"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88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5423" y="333375"/>
            <a:ext cx="8352928" cy="649288"/>
          </a:xfrm>
        </p:spPr>
        <p:txBody>
          <a:bodyPr/>
          <a:lstStyle/>
          <a:p>
            <a:r>
              <a:rPr lang="el-GR" sz="2400" b="1" dirty="0">
                <a:latin typeface="Tahoma" charset="0"/>
              </a:rPr>
              <a:t>ΔΙΚΑΙΩΜΑ ΠΡΟΣΦΥΓΗΣ / ΠΑΡΑΠΟΝΟΥ </a:t>
            </a:r>
            <a:br>
              <a:rPr lang="el-GR" sz="2400" b="1" dirty="0">
                <a:latin typeface="Tahoma" charset="0"/>
              </a:rPr>
            </a:br>
            <a:r>
              <a:rPr lang="el-GR" sz="2400" b="1" dirty="0">
                <a:latin typeface="Tahoma" charset="0"/>
              </a:rPr>
              <a:t>ΓΙΑ ΠΑΡΑΒΙΑΣΗ ΕΝΩΣΙΑΚΟΥ ΔΙΚΑΙΟΥ</a:t>
            </a:r>
            <a:endParaRPr lang="uk-UA" sz="2400" b="1" dirty="0">
              <a:latin typeface="Tahoma" charset="0"/>
            </a:endParaRPr>
          </a:p>
        </p:txBody>
      </p:sp>
      <p:graphicFrame>
        <p:nvGraphicFramePr>
          <p:cNvPr id="3" name="Διάγραμμα 2">
            <a:extLst>
              <a:ext uri="{FF2B5EF4-FFF2-40B4-BE49-F238E27FC236}">
                <a16:creationId xmlns:a16="http://schemas.microsoft.com/office/drawing/2014/main" id="{9F131CDB-4D2F-C74B-E6A6-7CB986503313}"/>
              </a:ext>
            </a:extLst>
          </p:cNvPr>
          <p:cNvGraphicFramePr/>
          <p:nvPr>
            <p:extLst>
              <p:ext uri="{D42A27DB-BD31-4B8C-83A1-F6EECF244321}">
                <p14:modId xmlns:p14="http://schemas.microsoft.com/office/powerpoint/2010/main" val="807770673"/>
              </p:ext>
            </p:extLst>
          </p:nvPr>
        </p:nvGraphicFramePr>
        <p:xfrm>
          <a:off x="35423" y="1412777"/>
          <a:ext cx="9108577"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78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 y="333375"/>
            <a:ext cx="8388350" cy="649288"/>
          </a:xfrm>
        </p:spPr>
        <p:txBody>
          <a:bodyPr/>
          <a:lstStyle/>
          <a:p>
            <a:r>
              <a:rPr lang="el-GR" sz="2400" b="1" dirty="0">
                <a:latin typeface="Tahoma" charset="0"/>
              </a:rPr>
              <a:t>ΔΙΚΑΙΩΜΑ ΠΡΟΣΦΥΓΗΣ / ΠΑΡΑΠΟΝΟΥ  </a:t>
            </a:r>
            <a:br>
              <a:rPr lang="el-GR" sz="2400" b="1" dirty="0">
                <a:latin typeface="Tahoma" charset="0"/>
              </a:rPr>
            </a:br>
            <a:r>
              <a:rPr lang="el-GR" sz="2400" b="1" dirty="0">
                <a:latin typeface="Tahoma" charset="0"/>
              </a:rPr>
              <a:t>ΓΙΑ ΠΑΡΑΒΙΑΣΗ ΕΝΩΣΙΑΚΟΥ ΔΙΚΑΙΟΥ</a:t>
            </a:r>
            <a:endParaRPr lang="uk-UA" sz="2400" b="1" dirty="0">
              <a:latin typeface="Tahoma" charset="0"/>
            </a:endParaRPr>
          </a:p>
        </p:txBody>
      </p:sp>
      <p:graphicFrame>
        <p:nvGraphicFramePr>
          <p:cNvPr id="2" name="Διάγραμμα 1">
            <a:extLst>
              <a:ext uri="{FF2B5EF4-FFF2-40B4-BE49-F238E27FC236}">
                <a16:creationId xmlns:a16="http://schemas.microsoft.com/office/drawing/2014/main" id="{25ED5DF2-E33F-F098-1061-944CDE72BA60}"/>
              </a:ext>
            </a:extLst>
          </p:cNvPr>
          <p:cNvGraphicFramePr/>
          <p:nvPr>
            <p:extLst>
              <p:ext uri="{D42A27DB-BD31-4B8C-83A1-F6EECF244321}">
                <p14:modId xmlns:p14="http://schemas.microsoft.com/office/powerpoint/2010/main" val="3708497535"/>
              </p:ext>
            </p:extLst>
          </p:nvPr>
        </p:nvGraphicFramePr>
        <p:xfrm>
          <a:off x="107504" y="1556792"/>
          <a:ext cx="87849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a:extLst>
              <a:ext uri="{FF2B5EF4-FFF2-40B4-BE49-F238E27FC236}">
                <a16:creationId xmlns:a16="http://schemas.microsoft.com/office/drawing/2014/main" id="{8B8FF4FA-A6B6-7D37-B120-97CBE1440C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5184825"/>
            <a:ext cx="2493388" cy="1412776"/>
          </a:xfrm>
          <a:prstGeom prst="rect">
            <a:avLst/>
          </a:prstGeom>
        </p:spPr>
      </p:pic>
    </p:spTree>
    <p:extLst>
      <p:ext uri="{BB962C8B-B14F-4D97-AF65-F5344CB8AC3E}">
        <p14:creationId xmlns:p14="http://schemas.microsoft.com/office/powerpoint/2010/main" val="97190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1017"/>
            <a:ext cx="8676456" cy="1268759"/>
          </a:xfrm>
        </p:spPr>
        <p:txBody>
          <a:bodyPr anchor="t"/>
          <a:lstStyle/>
          <a:p>
            <a:r>
              <a:rPr lang="el-GR" sz="2000" b="1" dirty="0">
                <a:latin typeface="Tahoma" charset="0"/>
              </a:rPr>
              <a:t>ΔΙΚΑΙΩΜΑ ΠΡΟΣΦΥΓΗΣ / ΠΑΡΑΠΟΝΟΥ  </a:t>
            </a:r>
            <a:br>
              <a:rPr lang="el-GR" sz="2000" b="1" dirty="0">
                <a:latin typeface="Tahoma" charset="0"/>
              </a:rPr>
            </a:br>
            <a:r>
              <a:rPr lang="el-GR" sz="2000" b="1" dirty="0">
                <a:latin typeface="Tahoma" charset="0"/>
              </a:rPr>
              <a:t>ΓΙΑ ΠΑΡΑΒΙΑΣΗ ΕΝΩΣΙΑΚΟΥ ΔΙΚΑΙΟΥ</a:t>
            </a:r>
            <a:br>
              <a:rPr lang="el-GR" sz="2000" b="1" dirty="0">
                <a:latin typeface="Tahoma" charset="0"/>
              </a:rPr>
            </a:br>
            <a:r>
              <a:rPr lang="el-GR" sz="2000" b="1" dirty="0">
                <a:latin typeface="Tahoma" charset="0"/>
              </a:rPr>
              <a:t>                              </a:t>
            </a:r>
            <a:r>
              <a:rPr lang="el-GR" sz="2800" b="1" u="sng" dirty="0">
                <a:latin typeface="Tahoma" charset="0"/>
              </a:rPr>
              <a:t>Εθνικά Δικαστήρια</a:t>
            </a:r>
            <a:endParaRPr lang="uk-UA" sz="2800" b="1" u="sng" dirty="0">
              <a:latin typeface="Tahoma" charset="0"/>
            </a:endParaRPr>
          </a:p>
        </p:txBody>
      </p:sp>
      <p:graphicFrame>
        <p:nvGraphicFramePr>
          <p:cNvPr id="3" name="Διάγραμμα 2">
            <a:extLst>
              <a:ext uri="{FF2B5EF4-FFF2-40B4-BE49-F238E27FC236}">
                <a16:creationId xmlns:a16="http://schemas.microsoft.com/office/drawing/2014/main" id="{1BB9FAC1-DE45-5BE2-343C-C5AF6F4B91E4}"/>
              </a:ext>
            </a:extLst>
          </p:cNvPr>
          <p:cNvGraphicFramePr/>
          <p:nvPr>
            <p:extLst>
              <p:ext uri="{D42A27DB-BD31-4B8C-83A1-F6EECF244321}">
                <p14:modId xmlns:p14="http://schemas.microsoft.com/office/powerpoint/2010/main" val="607101870"/>
              </p:ext>
            </p:extLst>
          </p:nvPr>
        </p:nvGraphicFramePr>
        <p:xfrm>
          <a:off x="179512" y="1396999"/>
          <a:ext cx="8856984"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58583DEF-BA2E-F6BF-4A4D-4E10E9DDC9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5301208"/>
            <a:ext cx="2627784" cy="1420616"/>
          </a:xfrm>
          <a:prstGeom prst="rect">
            <a:avLst/>
          </a:prstGeom>
        </p:spPr>
      </p:pic>
    </p:spTree>
    <p:extLst>
      <p:ext uri="{BB962C8B-B14F-4D97-AF65-F5344CB8AC3E}">
        <p14:creationId xmlns:p14="http://schemas.microsoft.com/office/powerpoint/2010/main" val="278180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691681" y="332657"/>
            <a:ext cx="7344816" cy="6336432"/>
          </a:xfrm>
        </p:spPr>
        <p:txBody>
          <a:bodyPr/>
          <a:lstStyle/>
          <a:p>
            <a:pPr marL="0" indent="0">
              <a:buNone/>
            </a:pPr>
            <a:r>
              <a:rPr lang="el-GR" b="1" dirty="0">
                <a:solidFill>
                  <a:schemeClr val="bg2"/>
                </a:solidFill>
              </a:rPr>
              <a:t>Πηγές </a:t>
            </a:r>
            <a:r>
              <a:rPr lang="el-GR" b="1">
                <a:solidFill>
                  <a:schemeClr val="bg2"/>
                </a:solidFill>
              </a:rPr>
              <a:t>– Ιστοσελίδες</a:t>
            </a:r>
            <a:endParaRPr lang="el-GR" b="1" dirty="0">
              <a:solidFill>
                <a:schemeClr val="bg2"/>
              </a:solidFill>
            </a:endParaRPr>
          </a:p>
          <a:p>
            <a:r>
              <a:rPr lang="en-US" sz="2000" dirty="0">
                <a:solidFill>
                  <a:schemeClr val="bg2"/>
                </a:solidFill>
              </a:rPr>
              <a:t>https://op.europa.eu/webpub/com/eu-and-me/el/</a:t>
            </a:r>
          </a:p>
          <a:p>
            <a:r>
              <a:rPr lang="en-US" sz="2000" dirty="0">
                <a:solidFill>
                  <a:schemeClr val="bg2"/>
                </a:solidFill>
              </a:rPr>
              <a:t>https://european-union.europa.eu/</a:t>
            </a:r>
          </a:p>
          <a:p>
            <a:r>
              <a:rPr lang="en-US" sz="2000" dirty="0">
                <a:solidFill>
                  <a:schemeClr val="bg2"/>
                </a:solidFill>
              </a:rPr>
              <a:t>https://www.lawspot.gr/nomikes-plirofories/nomothesia/see/</a:t>
            </a:r>
            <a:endParaRPr lang="el-GR" sz="2000" dirty="0">
              <a:solidFill>
                <a:schemeClr val="bg2"/>
              </a:solidFill>
            </a:endParaRPr>
          </a:p>
          <a:p>
            <a:endParaRPr lang="en-US" sz="1600" dirty="0"/>
          </a:p>
          <a:p>
            <a:endParaRPr lang="en-US" dirty="0"/>
          </a:p>
        </p:txBody>
      </p:sp>
      <p:pic>
        <p:nvPicPr>
          <p:cNvPr id="4" name="Εικόνα 3">
            <a:extLst>
              <a:ext uri="{FF2B5EF4-FFF2-40B4-BE49-F238E27FC236}">
                <a16:creationId xmlns:a16="http://schemas.microsoft.com/office/drawing/2014/main" id="{66842C61-9175-879F-8886-732C7F483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398" y="2708920"/>
            <a:ext cx="6629032" cy="36968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60475" y="333375"/>
            <a:ext cx="7127875" cy="649288"/>
          </a:xfrm>
        </p:spPr>
        <p:txBody>
          <a:bodyPr/>
          <a:lstStyle/>
          <a:p>
            <a:r>
              <a:rPr lang="el-GR" sz="2800" b="1" dirty="0">
                <a:latin typeface="Tahoma" charset="0"/>
              </a:rPr>
              <a:t>ΚΟΙΝΗ ΑΓΟΡΑ</a:t>
            </a:r>
            <a:endParaRPr lang="uk-UA" sz="2800" b="1" dirty="0">
              <a:latin typeface="Tahoma" charset="0"/>
            </a:endParaRPr>
          </a:p>
        </p:txBody>
      </p:sp>
      <p:graphicFrame>
        <p:nvGraphicFramePr>
          <p:cNvPr id="2" name="Διάγραμμα 1"/>
          <p:cNvGraphicFramePr/>
          <p:nvPr>
            <p:extLst>
              <p:ext uri="{D42A27DB-BD31-4B8C-83A1-F6EECF244321}">
                <p14:modId xmlns:p14="http://schemas.microsoft.com/office/powerpoint/2010/main" val="697085568"/>
              </p:ext>
            </p:extLst>
          </p:nvPr>
        </p:nvGraphicFramePr>
        <p:xfrm>
          <a:off x="251520" y="1484784"/>
          <a:ext cx="8712968"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37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60475" y="333375"/>
            <a:ext cx="7127875" cy="649288"/>
          </a:xfrm>
        </p:spPr>
        <p:txBody>
          <a:bodyPr/>
          <a:lstStyle/>
          <a:p>
            <a:r>
              <a:rPr lang="el-GR" sz="2800" b="1" dirty="0">
                <a:latin typeface="Tahoma" charset="0"/>
              </a:rPr>
              <a:t>ΔΙΚΑΙΩΜΑΤΑ ΣΧΕΤΙΚΑ </a:t>
            </a:r>
            <a:br>
              <a:rPr lang="el-GR" sz="2800" b="1" dirty="0">
                <a:latin typeface="Tahoma" charset="0"/>
              </a:rPr>
            </a:br>
            <a:r>
              <a:rPr lang="el-GR" sz="2800" b="1" dirty="0">
                <a:latin typeface="Tahoma" charset="0"/>
              </a:rPr>
              <a:t>ΜΕ ΤΗΝ ΚΟΙΝΗ ΑΓΟΡΑ</a:t>
            </a:r>
            <a:endParaRPr lang="uk-UA" sz="2800" b="1" dirty="0">
              <a:latin typeface="Tahoma" charset="0"/>
            </a:endParaRPr>
          </a:p>
        </p:txBody>
      </p:sp>
      <p:graphicFrame>
        <p:nvGraphicFramePr>
          <p:cNvPr id="2" name="Διάγραμμα 1"/>
          <p:cNvGraphicFramePr/>
          <p:nvPr>
            <p:extLst>
              <p:ext uri="{D42A27DB-BD31-4B8C-83A1-F6EECF244321}">
                <p14:modId xmlns:p14="http://schemas.microsoft.com/office/powerpoint/2010/main" val="3182756126"/>
              </p:ext>
            </p:extLst>
          </p:nvPr>
        </p:nvGraphicFramePr>
        <p:xfrm>
          <a:off x="251520" y="1484784"/>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64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60475" y="333375"/>
            <a:ext cx="7127875" cy="649288"/>
          </a:xfrm>
        </p:spPr>
        <p:txBody>
          <a:bodyPr/>
          <a:lstStyle/>
          <a:p>
            <a:r>
              <a:rPr lang="el-GR" sz="2800" b="1" dirty="0">
                <a:latin typeface="Tahoma" charset="0"/>
              </a:rPr>
              <a:t>ΔΙΚΑΙΩΜΑΤΑ ΣΧΕΤΙΚΑ </a:t>
            </a:r>
            <a:br>
              <a:rPr lang="el-GR" sz="2800" b="1" dirty="0">
                <a:latin typeface="Tahoma" charset="0"/>
              </a:rPr>
            </a:br>
            <a:r>
              <a:rPr lang="el-GR" sz="2800" b="1" dirty="0">
                <a:latin typeface="Tahoma" charset="0"/>
              </a:rPr>
              <a:t>ΜΕ ΤΗΝ ΚΟΙΝΗ ΑΓΟΡΑ</a:t>
            </a:r>
            <a:endParaRPr lang="uk-UA" sz="2800" b="1" dirty="0">
              <a:latin typeface="Tahoma" charset="0"/>
            </a:endParaRPr>
          </a:p>
        </p:txBody>
      </p:sp>
      <p:graphicFrame>
        <p:nvGraphicFramePr>
          <p:cNvPr id="2" name="Διάγραμμα 1"/>
          <p:cNvGraphicFramePr/>
          <p:nvPr>
            <p:extLst>
              <p:ext uri="{D42A27DB-BD31-4B8C-83A1-F6EECF244321}">
                <p14:modId xmlns:p14="http://schemas.microsoft.com/office/powerpoint/2010/main" val="1496723105"/>
              </p:ext>
            </p:extLst>
          </p:nvPr>
        </p:nvGraphicFramePr>
        <p:xfrm>
          <a:off x="179512" y="1340768"/>
          <a:ext cx="8712968"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28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88094"/>
            <a:ext cx="8208838" cy="649288"/>
          </a:xfrm>
        </p:spPr>
        <p:txBody>
          <a:bodyPr/>
          <a:lstStyle/>
          <a:p>
            <a:r>
              <a:rPr lang="el-GR" sz="2000" b="1" dirty="0">
                <a:latin typeface="Tahoma" charset="0"/>
              </a:rPr>
              <a:t>ΔΙΚΑΙΩΜΑΤΑ ΣΧΕΤΙΚΑ ΜΕ ΤΗΝ ΙΣΟΤΗΤΑ ΚΑΙ ΤΗΝ ΚΑΤΑΠΟΛΕΜΗΣΗ ΤΩΝ ΔΙΑΚΡΙΣΕΩΝ</a:t>
            </a:r>
            <a:endParaRPr lang="uk-UA" sz="2000" b="1" dirty="0">
              <a:latin typeface="Tahoma" charset="0"/>
            </a:endParaRPr>
          </a:p>
        </p:txBody>
      </p:sp>
      <p:graphicFrame>
        <p:nvGraphicFramePr>
          <p:cNvPr id="3" name="Διάγραμμα 2">
            <a:extLst>
              <a:ext uri="{FF2B5EF4-FFF2-40B4-BE49-F238E27FC236}">
                <a16:creationId xmlns:a16="http://schemas.microsoft.com/office/drawing/2014/main" id="{C5FF68EF-BE7E-1D05-D2C2-25C25F3DD8A8}"/>
              </a:ext>
            </a:extLst>
          </p:cNvPr>
          <p:cNvGraphicFramePr/>
          <p:nvPr>
            <p:extLst>
              <p:ext uri="{D42A27DB-BD31-4B8C-83A1-F6EECF244321}">
                <p14:modId xmlns:p14="http://schemas.microsoft.com/office/powerpoint/2010/main" val="3540380394"/>
              </p:ext>
            </p:extLst>
          </p:nvPr>
        </p:nvGraphicFramePr>
        <p:xfrm>
          <a:off x="611560" y="1628800"/>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F01F480-B3B7-0B93-F518-86EA85E1F1E3}"/>
              </a:ext>
            </a:extLst>
          </p:cNvPr>
          <p:cNvSpPr txBox="1"/>
          <p:nvPr/>
        </p:nvSpPr>
        <p:spPr>
          <a:xfrm>
            <a:off x="1080083" y="768657"/>
            <a:ext cx="6048672" cy="461665"/>
          </a:xfrm>
          <a:prstGeom prst="rect">
            <a:avLst/>
          </a:prstGeom>
          <a:noFill/>
        </p:spPr>
        <p:txBody>
          <a:bodyPr wrap="square">
            <a:spAutoFit/>
          </a:bodyPr>
          <a:lstStyle/>
          <a:p>
            <a:r>
              <a:rPr lang="el-GR" sz="2400" b="1" u="sng" dirty="0">
                <a:solidFill>
                  <a:schemeClr val="bg1"/>
                </a:solidFill>
                <a:latin typeface="Tahoma" panose="020B0604030504040204" pitchFamily="34" charset="0"/>
                <a:ea typeface="Tahoma" panose="020B0604030504040204" pitchFamily="34" charset="0"/>
                <a:cs typeface="Tahoma" panose="020B0604030504040204" pitchFamily="34" charset="0"/>
              </a:rPr>
              <a:t>Ισότητα μεταξύ ανδρών και γυναικών</a:t>
            </a:r>
          </a:p>
        </p:txBody>
      </p:sp>
    </p:spTree>
    <p:extLst>
      <p:ext uri="{BB962C8B-B14F-4D97-AF65-F5344CB8AC3E}">
        <p14:creationId xmlns:p14="http://schemas.microsoft.com/office/powerpoint/2010/main" val="329470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505" y="188640"/>
            <a:ext cx="8280846" cy="1080120"/>
          </a:xfrm>
        </p:spPr>
        <p:txBody>
          <a:bodyPr/>
          <a:lstStyle/>
          <a:p>
            <a:pPr algn="ctr"/>
            <a:r>
              <a:rPr lang="el-GR" sz="2000" b="1" dirty="0">
                <a:latin typeface="Tahoma" charset="0"/>
              </a:rPr>
              <a:t>ΔΙΚΑΙΩΜΑΤΑ ΣΧΕΤΙΚΑ  ΜΕ ΤΗΝ ΙΣΟΤΗΤΑ </a:t>
            </a:r>
            <a:br>
              <a:rPr lang="el-GR" sz="2000" b="1" dirty="0">
                <a:latin typeface="Tahoma" charset="0"/>
              </a:rPr>
            </a:br>
            <a:r>
              <a:rPr lang="el-GR" sz="2000" b="1" dirty="0">
                <a:latin typeface="Tahoma" charset="0"/>
              </a:rPr>
              <a:t>ΚΑΙ ΤΗΝ ΚΑΤΑΠΟΛΕΜΗΣΗ ΤΩΝ ΔΙΑΚΡΙΣΕΩΝ</a:t>
            </a:r>
            <a:br>
              <a:rPr lang="el-GR" sz="2000" b="1" dirty="0">
                <a:latin typeface="Tahoma" charset="0"/>
              </a:rPr>
            </a:br>
            <a:r>
              <a:rPr lang="el-GR" sz="2400" b="1" u="sng" dirty="0">
                <a:latin typeface="Tahoma" charset="0"/>
              </a:rPr>
              <a:t>Απαγόρευση διακρίσεων στην εργασία</a:t>
            </a:r>
            <a:br>
              <a:rPr lang="el-GR" sz="2400" b="1" dirty="0">
                <a:latin typeface="Tahoma" charset="0"/>
              </a:rPr>
            </a:br>
            <a:endParaRPr lang="uk-UA" sz="2400" b="1" dirty="0">
              <a:latin typeface="Tahoma" charset="0"/>
            </a:endParaRPr>
          </a:p>
        </p:txBody>
      </p:sp>
      <p:graphicFrame>
        <p:nvGraphicFramePr>
          <p:cNvPr id="2" name="Διάγραμμα 1">
            <a:extLst>
              <a:ext uri="{FF2B5EF4-FFF2-40B4-BE49-F238E27FC236}">
                <a16:creationId xmlns:a16="http://schemas.microsoft.com/office/drawing/2014/main" id="{74BDF215-ABF6-A952-78DD-86C5E029CF0C}"/>
              </a:ext>
            </a:extLst>
          </p:cNvPr>
          <p:cNvGraphicFramePr/>
          <p:nvPr>
            <p:extLst>
              <p:ext uri="{D42A27DB-BD31-4B8C-83A1-F6EECF244321}">
                <p14:modId xmlns:p14="http://schemas.microsoft.com/office/powerpoint/2010/main" val="3221488567"/>
              </p:ext>
            </p:extLst>
          </p:nvPr>
        </p:nvGraphicFramePr>
        <p:xfrm>
          <a:off x="251520" y="1397000"/>
          <a:ext cx="8712968"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09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1284356981"/>
              </p:ext>
            </p:extLst>
          </p:nvPr>
        </p:nvGraphicFramePr>
        <p:xfrm>
          <a:off x="251520" y="1484784"/>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2B7CA39-7F86-1FCA-6A68-4C6D6C06A1A6}"/>
              </a:ext>
            </a:extLst>
          </p:cNvPr>
          <p:cNvSpPr txBox="1">
            <a:spLocks noChangeArrowheads="1"/>
          </p:cNvSpPr>
          <p:nvPr/>
        </p:nvSpPr>
        <p:spPr bwMode="auto">
          <a:xfrm>
            <a:off x="-396552" y="188640"/>
            <a:ext cx="8352928" cy="136815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a:lstStyle>
          <a:p>
            <a:pPr algn="ctr"/>
            <a:r>
              <a:rPr lang="el-GR" sz="2000" b="1" kern="0" dirty="0">
                <a:latin typeface="Tahoma" charset="0"/>
              </a:rPr>
              <a:t>ΔΙΚΑΙΩΜΑΤΑ ΣΧΕΤΙΚΑ ΜΕ ΤΗΝ ΙΣΟΤΗΤΑ </a:t>
            </a:r>
            <a:br>
              <a:rPr lang="el-GR" sz="2000" b="1" kern="0" dirty="0">
                <a:latin typeface="Tahoma" charset="0"/>
              </a:rPr>
            </a:br>
            <a:r>
              <a:rPr lang="el-GR" sz="2000" b="1" kern="0" dirty="0">
                <a:latin typeface="Tahoma" charset="0"/>
              </a:rPr>
              <a:t>ΚΑΙ ΤΗΝ ΚΑΤΑΠΟΛΕΜΗΣΗ ΤΩΝ ΔΙΑΚΡΙΣΕΩΝ</a:t>
            </a:r>
            <a:br>
              <a:rPr lang="el-GR" sz="2800" b="1" kern="0" dirty="0">
                <a:latin typeface="Tahoma" charset="0"/>
              </a:rPr>
            </a:br>
            <a:r>
              <a:rPr lang="el-GR" sz="2400" b="1" u="sng" kern="0" dirty="0">
                <a:latin typeface="Tahoma" charset="0"/>
              </a:rPr>
              <a:t>Απαγόρευση διακρίσεων στην εργασία</a:t>
            </a:r>
            <a:br>
              <a:rPr lang="el-GR" sz="2400" b="1" kern="0" dirty="0">
                <a:latin typeface="Tahoma" charset="0"/>
              </a:rPr>
            </a:br>
            <a:endParaRPr lang="uk-UA" sz="2400" b="1" kern="0" dirty="0">
              <a:latin typeface="Tahoma" charset="0"/>
            </a:endParaRPr>
          </a:p>
        </p:txBody>
      </p:sp>
    </p:spTree>
    <p:extLst>
      <p:ext uri="{BB962C8B-B14F-4D97-AF65-F5344CB8AC3E}">
        <p14:creationId xmlns:p14="http://schemas.microsoft.com/office/powerpoint/2010/main" val="74710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1357754827"/>
              </p:ext>
            </p:extLst>
          </p:nvPr>
        </p:nvGraphicFramePr>
        <p:xfrm>
          <a:off x="251520" y="1484784"/>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2B7CA39-7F86-1FCA-6A68-4C6D6C06A1A6}"/>
              </a:ext>
            </a:extLst>
          </p:cNvPr>
          <p:cNvSpPr txBox="1">
            <a:spLocks noChangeArrowheads="1"/>
          </p:cNvSpPr>
          <p:nvPr/>
        </p:nvSpPr>
        <p:spPr bwMode="auto">
          <a:xfrm>
            <a:off x="-396552" y="188640"/>
            <a:ext cx="8352928" cy="136815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a:lstStyle>
          <a:p>
            <a:pPr algn="ctr"/>
            <a:r>
              <a:rPr lang="el-GR" sz="2000" b="1" kern="0" dirty="0">
                <a:latin typeface="Tahoma" charset="0"/>
              </a:rPr>
              <a:t>ΔΙΚΑΙΩΜΑΤΑ ΣΧΕΤΙΚΑ ΜΕ ΤΗΝ ΙΣΟΤΗΤΑ </a:t>
            </a:r>
            <a:br>
              <a:rPr lang="el-GR" sz="2000" b="1" kern="0" dirty="0">
                <a:latin typeface="Tahoma" charset="0"/>
              </a:rPr>
            </a:br>
            <a:r>
              <a:rPr lang="el-GR" sz="2000" b="1" kern="0" dirty="0">
                <a:latin typeface="Tahoma" charset="0"/>
              </a:rPr>
              <a:t>ΚΑΙ ΤΗΝ ΚΑΤΑΠΟΛΕΜΗΣΗ ΤΩΝ ΔΙΑΚΡΙΣΕΩΝ</a:t>
            </a:r>
            <a:br>
              <a:rPr lang="el-GR" sz="2800" b="1" kern="0" dirty="0">
                <a:latin typeface="Tahoma" charset="0"/>
              </a:rPr>
            </a:br>
            <a:r>
              <a:rPr lang="el-GR" sz="2400" b="1" u="sng" kern="0" dirty="0">
                <a:latin typeface="Tahoma" charset="0"/>
              </a:rPr>
              <a:t>Απαγόρευση διακρίσεων στην εργασία</a:t>
            </a:r>
            <a:br>
              <a:rPr lang="el-GR" sz="2800" b="1" kern="0" dirty="0">
                <a:latin typeface="Tahoma" charset="0"/>
              </a:rPr>
            </a:br>
            <a:endParaRPr lang="uk-UA" sz="2800" b="1" kern="0" dirty="0">
              <a:latin typeface="Tahoma" charset="0"/>
            </a:endParaRPr>
          </a:p>
        </p:txBody>
      </p:sp>
    </p:spTree>
    <p:extLst>
      <p:ext uri="{BB962C8B-B14F-4D97-AF65-F5344CB8AC3E}">
        <p14:creationId xmlns:p14="http://schemas.microsoft.com/office/powerpoint/2010/main" val="206093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2020858144"/>
              </p:ext>
            </p:extLst>
          </p:nvPr>
        </p:nvGraphicFramePr>
        <p:xfrm>
          <a:off x="0" y="1124744"/>
          <a:ext cx="889248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4F361407-7D5A-F073-EFDD-FE6F57E3EB83}"/>
              </a:ext>
            </a:extLst>
          </p:cNvPr>
          <p:cNvSpPr txBox="1">
            <a:spLocks noChangeArrowheads="1"/>
          </p:cNvSpPr>
          <p:nvPr/>
        </p:nvSpPr>
        <p:spPr bwMode="auto">
          <a:xfrm>
            <a:off x="69343" y="1353"/>
            <a:ext cx="8208838" cy="170080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a:lstStyle>
          <a:p>
            <a:r>
              <a:rPr lang="el-GR" sz="2000" b="1" kern="0" dirty="0">
                <a:latin typeface="Tahoma" charset="0"/>
              </a:rPr>
              <a:t>ΔΙΚΑΙΩΜΑΤΑ ΣΧΕΤΙΚΑ ΜΕ ΤΗΝ ΙΣΟΤΗΤΑ ΚΑΙ ΤΗΝ ΚΑΤΑΠΟΛΕΜΗΣΗ ΤΩΝ ΔΙΑΚΡΙΣΕΩΝ</a:t>
            </a:r>
          </a:p>
          <a:p>
            <a:pPr algn="ctr"/>
            <a:r>
              <a:rPr lang="el-GR" sz="2400" b="1" u="sng" kern="0" dirty="0">
                <a:latin typeface="Tahoma" charset="0"/>
              </a:rPr>
              <a:t>Απαγόρευση διακρίσεων στην εργασία</a:t>
            </a:r>
          </a:p>
          <a:p>
            <a:endParaRPr lang="uk-UA" sz="2800" b="1" kern="0" dirty="0">
              <a:latin typeface="Tahoma" charset="0"/>
            </a:endParaRPr>
          </a:p>
        </p:txBody>
      </p:sp>
    </p:spTree>
    <p:extLst>
      <p:ext uri="{BB962C8B-B14F-4D97-AF65-F5344CB8AC3E}">
        <p14:creationId xmlns:p14="http://schemas.microsoft.com/office/powerpoint/2010/main" val="3556115504"/>
      </p:ext>
    </p:extLst>
  </p:cSld>
  <p:clrMapOvr>
    <a:masterClrMapping/>
  </p:clrMapOvr>
</p:sld>
</file>

<file path=ppt/theme/theme1.xml><?xml version="1.0" encoding="utf-8"?>
<a:theme xmlns:a="http://schemas.openxmlformats.org/drawingml/2006/main" name="template">
  <a:themeElements>
    <a:clrScheme name="template 7">
      <a:dk1>
        <a:srgbClr val="4D4D4D"/>
      </a:dk1>
      <a:lt1>
        <a:srgbClr val="FFFFFF"/>
      </a:lt1>
      <a:dk2>
        <a:srgbClr val="4D4D4D"/>
      </a:dk2>
      <a:lt2>
        <a:srgbClr val="3866A0"/>
      </a:lt2>
      <a:accent1>
        <a:srgbClr val="3D70AA"/>
      </a:accent1>
      <a:accent2>
        <a:srgbClr val="5B92C2"/>
      </a:accent2>
      <a:accent3>
        <a:srgbClr val="FFFFFF"/>
      </a:accent3>
      <a:accent4>
        <a:srgbClr val="404040"/>
      </a:accent4>
      <a:accent5>
        <a:srgbClr val="AFBBD2"/>
      </a:accent5>
      <a:accent6>
        <a:srgbClr val="5284B0"/>
      </a:accent6>
      <a:hlink>
        <a:srgbClr val="8AB3D1"/>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58AEF3"/>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1D47B2"/>
        </a:lt2>
        <a:accent1>
          <a:srgbClr val="4880D6"/>
        </a:accent1>
        <a:accent2>
          <a:srgbClr val="7FACE4"/>
        </a:accent2>
        <a:accent3>
          <a:srgbClr val="FFFFFF"/>
        </a:accent3>
        <a:accent4>
          <a:srgbClr val="404040"/>
        </a:accent4>
        <a:accent5>
          <a:srgbClr val="B1C0E8"/>
        </a:accent5>
        <a:accent6>
          <a:srgbClr val="729BCF"/>
        </a:accent6>
        <a:hlink>
          <a:srgbClr val="A3C4F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3866A0"/>
        </a:lt2>
        <a:accent1>
          <a:srgbClr val="3D70AA"/>
        </a:accent1>
        <a:accent2>
          <a:srgbClr val="5B92C2"/>
        </a:accent2>
        <a:accent3>
          <a:srgbClr val="FFFFFF"/>
        </a:accent3>
        <a:accent4>
          <a:srgbClr val="404040"/>
        </a:accent4>
        <a:accent5>
          <a:srgbClr val="AFBBD2"/>
        </a:accent5>
        <a:accent6>
          <a:srgbClr val="5284B0"/>
        </a:accent6>
        <a:hlink>
          <a:srgbClr val="8AB3D1"/>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TotalTime>
  <Words>1480</Words>
  <Application>Microsoft Office PowerPoint</Application>
  <PresentationFormat>Προβολή στην οθόνη (4:3)</PresentationFormat>
  <Paragraphs>118</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Calibri</vt:lpstr>
      <vt:lpstr>Tahoma</vt:lpstr>
      <vt:lpstr>template</vt:lpstr>
      <vt:lpstr>Παρουσίαση στο πλαίσιο του προγράμματος :  Σχολεία-Πρέσβεις του Ευρωπαϊκού Κοινοβουλίου 2023-2024 </vt:lpstr>
      <vt:lpstr>ΚΟΙΝΗ ΑΓΟΡΑ</vt:lpstr>
      <vt:lpstr>ΔΙΚΑΙΩΜΑΤΑ ΣΧΕΤΙΚΑ  ΜΕ ΤΗΝ ΚΟΙΝΗ ΑΓΟΡΑ</vt:lpstr>
      <vt:lpstr>ΔΙΚΑΙΩΜΑΤΑ ΣΧΕΤΙΚΑ  ΜΕ ΤΗΝ ΚΟΙΝΗ ΑΓΟΡΑ</vt:lpstr>
      <vt:lpstr>ΔΙΚΑΙΩΜΑΤΑ ΣΧΕΤΙΚΑ ΜΕ ΤΗΝ ΙΣΟΤΗΤΑ ΚΑΙ ΤΗΝ ΚΑΤΑΠΟΛΕΜΗΣΗ ΤΩΝ ΔΙΑΚΡΙΣΕΩΝ</vt:lpstr>
      <vt:lpstr>ΔΙΚΑΙΩΜΑΤΑ ΣΧΕΤΙΚΑ  ΜΕ ΤΗΝ ΙΣΟΤΗΤΑ  ΚΑΙ ΤΗΝ ΚΑΤΑΠΟΛΕΜΗΣΗ ΤΩΝ ΔΙΑΚΡΙΣΕΩΝ Απαγόρευση διακρίσεων στην εργασία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ΔΙΚΑΙΩΜΑ ΠΡΟΣΦΥΓΗΣ / ΠΑΡΑΠΟΝΟΥ ΓΙΑ ΠΑΡΑΒΙΑΣΗ ΕΝΩΣΙΑΚΟΥ ΔΙΚΑΙΟΥ</vt:lpstr>
      <vt:lpstr>ΔΙΚΑΙΩΜΑ ΠΡΟΣΦΥΓΗΣ / ΠΑΡΑΠΟΝΟΥ  ΓΙΑ ΠΑΡΑΒΙΑΣΗ ΕΝΩΣΙΑΚΟΥ ΔΙΚΑΙΟΥ</vt:lpstr>
      <vt:lpstr>ΔΙΚΑΙΩΜΑ ΠΡΟΣΦΥΓΗΣ / ΠΑΡΑΠΟΝΟΥ   ΓΙΑ ΠΑΡΑΒΙΑΣΗ ΕΝΩΣΙΑΚΟΥ ΔΙΚΑΙΟΥ</vt:lpstr>
      <vt:lpstr>ΔΙΚΑΙΩΜΑ ΠΡΟΣΦΥΓΗΣ / ΠΑΡΑΠΟΝΟΥ   ΓΙΑ ΠΑΡΑΒΙΑΣΗ ΕΝΩΣΙΑΚΟΥ ΔΙΚΑΙΟΥ                               Εθνικά Δικαστήρια</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Γεώργιος Κεραμάρης</cp:lastModifiedBy>
  <cp:revision>64</cp:revision>
  <dcterms:created xsi:type="dcterms:W3CDTF">2005-12-15T13:44:20Z</dcterms:created>
  <dcterms:modified xsi:type="dcterms:W3CDTF">2024-01-07T19:49:14Z</dcterms:modified>
</cp:coreProperties>
</file>